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5"/>
  </p:notesMasterIdLst>
  <p:sldIdLst>
    <p:sldId id="256" r:id="rId2"/>
    <p:sldId id="259" r:id="rId3"/>
    <p:sldId id="257" r:id="rId4"/>
    <p:sldId id="258" r:id="rId5"/>
    <p:sldId id="260" r:id="rId6"/>
    <p:sldId id="274" r:id="rId7"/>
    <p:sldId id="261" r:id="rId8"/>
    <p:sldId id="262" r:id="rId9"/>
    <p:sldId id="264" r:id="rId10"/>
    <p:sldId id="267" r:id="rId11"/>
    <p:sldId id="263" r:id="rId12"/>
    <p:sldId id="265" r:id="rId13"/>
    <p:sldId id="268" r:id="rId14"/>
    <p:sldId id="266" r:id="rId15"/>
    <p:sldId id="269" r:id="rId16"/>
    <p:sldId id="270" r:id="rId17"/>
    <p:sldId id="272" r:id="rId18"/>
    <p:sldId id="273" r:id="rId19"/>
    <p:sldId id="295" r:id="rId20"/>
    <p:sldId id="275" r:id="rId21"/>
    <p:sldId id="294" r:id="rId22"/>
    <p:sldId id="296" r:id="rId23"/>
    <p:sldId id="291" r:id="rId24"/>
    <p:sldId id="276" r:id="rId25"/>
    <p:sldId id="292" r:id="rId26"/>
    <p:sldId id="297" r:id="rId27"/>
    <p:sldId id="298" r:id="rId28"/>
    <p:sldId id="300" r:id="rId29"/>
    <p:sldId id="302" r:id="rId30"/>
    <p:sldId id="304" r:id="rId31"/>
    <p:sldId id="306" r:id="rId32"/>
    <p:sldId id="301" r:id="rId33"/>
    <p:sldId id="279" r:id="rId34"/>
    <p:sldId id="303" r:id="rId35"/>
    <p:sldId id="305" r:id="rId36"/>
    <p:sldId id="299" r:id="rId37"/>
    <p:sldId id="280" r:id="rId38"/>
    <p:sldId id="310" r:id="rId39"/>
    <p:sldId id="281" r:id="rId40"/>
    <p:sldId id="308" r:id="rId41"/>
    <p:sldId id="309" r:id="rId42"/>
    <p:sldId id="311" r:id="rId43"/>
    <p:sldId id="285" r:id="rId44"/>
    <p:sldId id="316" r:id="rId45"/>
    <p:sldId id="314" r:id="rId46"/>
    <p:sldId id="317" r:id="rId47"/>
    <p:sldId id="286" r:id="rId48"/>
    <p:sldId id="315" r:id="rId49"/>
    <p:sldId id="312" r:id="rId50"/>
    <p:sldId id="313" r:id="rId51"/>
    <p:sldId id="307" r:id="rId52"/>
    <p:sldId id="289" r:id="rId53"/>
    <p:sldId id="290"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25" autoAdjust="0"/>
  </p:normalViewPr>
  <p:slideViewPr>
    <p:cSldViewPr snapToGrid="0">
      <p:cViewPr>
        <p:scale>
          <a:sx n="86" d="100"/>
          <a:sy n="86" d="100"/>
        </p:scale>
        <p:origin x="30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7280F-9560-45CD-8CD1-39F70A6B4FB0}" type="datetimeFigureOut">
              <a:rPr lang="en-US" smtClean="0"/>
              <a:t>5/29/2018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978B71-54C2-46E9-9EE3-54BB50701DD3}" type="slidenum">
              <a:rPr lang="en-US" smtClean="0"/>
              <a:t>‹#›</a:t>
            </a:fld>
            <a:endParaRPr lang="en-US"/>
          </a:p>
        </p:txBody>
      </p:sp>
    </p:spTree>
    <p:extLst>
      <p:ext uri="{BB962C8B-B14F-4D97-AF65-F5344CB8AC3E}">
        <p14:creationId xmlns:p14="http://schemas.microsoft.com/office/powerpoint/2010/main" val="1319716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Nafan</a:t>
            </a:r>
            <a:endParaRPr lang="en-US" dirty="0"/>
          </a:p>
        </p:txBody>
      </p:sp>
      <p:sp>
        <p:nvSpPr>
          <p:cNvPr id="4" name="Slide Number Placeholder 3"/>
          <p:cNvSpPr>
            <a:spLocks noGrp="1"/>
          </p:cNvSpPr>
          <p:nvPr>
            <p:ph type="sldNum" sz="quarter" idx="10"/>
          </p:nvPr>
        </p:nvSpPr>
        <p:spPr/>
        <p:txBody>
          <a:bodyPr/>
          <a:lstStyle/>
          <a:p>
            <a:fld id="{D8978B71-54C2-46E9-9EE3-54BB50701DD3}" type="slidenum">
              <a:rPr lang="en-US" smtClean="0"/>
              <a:t>2</a:t>
            </a:fld>
            <a:endParaRPr lang="en-US"/>
          </a:p>
        </p:txBody>
      </p:sp>
    </p:spTree>
    <p:extLst>
      <p:ext uri="{BB962C8B-B14F-4D97-AF65-F5344CB8AC3E}">
        <p14:creationId xmlns:p14="http://schemas.microsoft.com/office/powerpoint/2010/main" val="1636108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question to get look at overall trends. Very confident for dogs returned to owner. This is still important since dogs take up a lot of resources, so we want to return to owner as fast as possible. Beware of PETA, they love to eat tasty animals. Not Normal intake conditions include sick, injured, pregnant, etc.</a:t>
            </a:r>
          </a:p>
        </p:txBody>
      </p:sp>
      <p:sp>
        <p:nvSpPr>
          <p:cNvPr id="4" name="Slide Number Placeholder 3"/>
          <p:cNvSpPr>
            <a:spLocks noGrp="1"/>
          </p:cNvSpPr>
          <p:nvPr>
            <p:ph type="sldNum" sz="quarter" idx="10"/>
          </p:nvPr>
        </p:nvSpPr>
        <p:spPr/>
        <p:txBody>
          <a:bodyPr/>
          <a:lstStyle/>
          <a:p>
            <a:fld id="{D8978B71-54C2-46E9-9EE3-54BB50701DD3}" type="slidenum">
              <a:rPr lang="en-US" smtClean="0"/>
              <a:t>20</a:t>
            </a:fld>
            <a:endParaRPr lang="en-US"/>
          </a:p>
        </p:txBody>
      </p:sp>
    </p:spTree>
    <p:extLst>
      <p:ext uri="{BB962C8B-B14F-4D97-AF65-F5344CB8AC3E}">
        <p14:creationId xmlns:p14="http://schemas.microsoft.com/office/powerpoint/2010/main" val="2954420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t>
            </a:r>
            <a:r>
              <a:rPr lang="en-US" dirty="0" err="1"/>
              <a:t>Naffan</a:t>
            </a:r>
            <a:endParaRPr lang="en-US" dirty="0"/>
          </a:p>
        </p:txBody>
      </p:sp>
      <p:sp>
        <p:nvSpPr>
          <p:cNvPr id="4" name="Slide Number Placeholder 3"/>
          <p:cNvSpPr>
            <a:spLocks noGrp="1"/>
          </p:cNvSpPr>
          <p:nvPr>
            <p:ph type="sldNum" sz="quarter" idx="10"/>
          </p:nvPr>
        </p:nvSpPr>
        <p:spPr/>
        <p:txBody>
          <a:bodyPr/>
          <a:lstStyle/>
          <a:p>
            <a:fld id="{D8978B71-54C2-46E9-9EE3-54BB50701DD3}" type="slidenum">
              <a:rPr lang="en-US" smtClean="0"/>
              <a:t>21</a:t>
            </a:fld>
            <a:endParaRPr lang="en-US"/>
          </a:p>
        </p:txBody>
      </p:sp>
    </p:spTree>
    <p:extLst>
      <p:ext uri="{BB962C8B-B14F-4D97-AF65-F5344CB8AC3E}">
        <p14:creationId xmlns:p14="http://schemas.microsoft.com/office/powerpoint/2010/main" val="2610408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to support non neutered old black male </a:t>
            </a:r>
            <a:r>
              <a:rPr lang="en-US" dirty="0" err="1"/>
              <a:t>pitbull</a:t>
            </a:r>
            <a:r>
              <a:rPr lang="en-US" dirty="0"/>
              <a:t> day</a:t>
            </a:r>
          </a:p>
        </p:txBody>
      </p:sp>
      <p:sp>
        <p:nvSpPr>
          <p:cNvPr id="4" name="Slide Number Placeholder 3"/>
          <p:cNvSpPr>
            <a:spLocks noGrp="1"/>
          </p:cNvSpPr>
          <p:nvPr>
            <p:ph type="sldNum" sz="quarter" idx="10"/>
          </p:nvPr>
        </p:nvSpPr>
        <p:spPr/>
        <p:txBody>
          <a:bodyPr/>
          <a:lstStyle/>
          <a:p>
            <a:fld id="{D8978B71-54C2-46E9-9EE3-54BB50701DD3}" type="slidenum">
              <a:rPr lang="en-US" smtClean="0"/>
              <a:t>23</a:t>
            </a:fld>
            <a:endParaRPr lang="en-US"/>
          </a:p>
        </p:txBody>
      </p:sp>
    </p:spTree>
    <p:extLst>
      <p:ext uri="{BB962C8B-B14F-4D97-AF65-F5344CB8AC3E}">
        <p14:creationId xmlns:p14="http://schemas.microsoft.com/office/powerpoint/2010/main" val="6618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to support non neutered old black male </a:t>
            </a:r>
            <a:r>
              <a:rPr lang="en-US" dirty="0" err="1"/>
              <a:t>pitbull</a:t>
            </a:r>
            <a:r>
              <a:rPr lang="en-US" dirty="0"/>
              <a:t> day. When they were taken in is very important to when they are adopted</a:t>
            </a:r>
          </a:p>
        </p:txBody>
      </p:sp>
      <p:sp>
        <p:nvSpPr>
          <p:cNvPr id="4" name="Slide Number Placeholder 3"/>
          <p:cNvSpPr>
            <a:spLocks noGrp="1"/>
          </p:cNvSpPr>
          <p:nvPr>
            <p:ph type="sldNum" sz="quarter" idx="10"/>
          </p:nvPr>
        </p:nvSpPr>
        <p:spPr/>
        <p:txBody>
          <a:bodyPr/>
          <a:lstStyle/>
          <a:p>
            <a:fld id="{D8978B71-54C2-46E9-9EE3-54BB50701DD3}" type="slidenum">
              <a:rPr lang="en-US" smtClean="0"/>
              <a:t>24</a:t>
            </a:fld>
            <a:endParaRPr lang="en-US"/>
          </a:p>
        </p:txBody>
      </p:sp>
    </p:spTree>
    <p:extLst>
      <p:ext uri="{BB962C8B-B14F-4D97-AF65-F5344CB8AC3E}">
        <p14:creationId xmlns:p14="http://schemas.microsoft.com/office/powerpoint/2010/main" val="1821158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to support non neutered old black male </a:t>
            </a:r>
            <a:r>
              <a:rPr lang="en-US" dirty="0" err="1"/>
              <a:t>pitbull</a:t>
            </a:r>
            <a:r>
              <a:rPr lang="en-US" dirty="0"/>
              <a:t> day. Model was very good not subject to overfitting had R squared of 0.4 which is stupid high for </a:t>
            </a:r>
          </a:p>
        </p:txBody>
      </p:sp>
      <p:sp>
        <p:nvSpPr>
          <p:cNvPr id="4" name="Slide Number Placeholder 3"/>
          <p:cNvSpPr>
            <a:spLocks noGrp="1"/>
          </p:cNvSpPr>
          <p:nvPr>
            <p:ph type="sldNum" sz="quarter" idx="10"/>
          </p:nvPr>
        </p:nvSpPr>
        <p:spPr/>
        <p:txBody>
          <a:bodyPr/>
          <a:lstStyle/>
          <a:p>
            <a:fld id="{D8978B71-54C2-46E9-9EE3-54BB50701DD3}" type="slidenum">
              <a:rPr lang="en-US" smtClean="0"/>
              <a:t>25</a:t>
            </a:fld>
            <a:endParaRPr lang="en-US"/>
          </a:p>
        </p:txBody>
      </p:sp>
    </p:spTree>
    <p:extLst>
      <p:ext uri="{BB962C8B-B14F-4D97-AF65-F5344CB8AC3E}">
        <p14:creationId xmlns:p14="http://schemas.microsoft.com/office/powerpoint/2010/main" val="3300394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Andres</a:t>
            </a:r>
          </a:p>
        </p:txBody>
      </p:sp>
      <p:sp>
        <p:nvSpPr>
          <p:cNvPr id="4" name="Slide Number Placeholder 3"/>
          <p:cNvSpPr>
            <a:spLocks noGrp="1"/>
          </p:cNvSpPr>
          <p:nvPr>
            <p:ph type="sldNum" sz="quarter" idx="10"/>
          </p:nvPr>
        </p:nvSpPr>
        <p:spPr/>
        <p:txBody>
          <a:bodyPr/>
          <a:lstStyle/>
          <a:p>
            <a:fld id="{D8978B71-54C2-46E9-9EE3-54BB50701DD3}" type="slidenum">
              <a:rPr lang="en-US" smtClean="0"/>
              <a:t>27</a:t>
            </a:fld>
            <a:endParaRPr lang="en-US"/>
          </a:p>
        </p:txBody>
      </p:sp>
    </p:spTree>
    <p:extLst>
      <p:ext uri="{BB962C8B-B14F-4D97-AF65-F5344CB8AC3E}">
        <p14:creationId xmlns:p14="http://schemas.microsoft.com/office/powerpoint/2010/main" val="269158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MEOW </a:t>
            </a:r>
            <a:r>
              <a:rPr lang="en-US" dirty="0" err="1"/>
              <a:t>MEOW</a:t>
            </a:r>
            <a:r>
              <a:rPr lang="en-US" dirty="0"/>
              <a:t> </a:t>
            </a:r>
            <a:r>
              <a:rPr lang="en-US" dirty="0" err="1"/>
              <a:t>MEOW</a:t>
            </a:r>
            <a:r>
              <a:rPr lang="en-US" dirty="0"/>
              <a:t> </a:t>
            </a:r>
            <a:r>
              <a:rPr lang="en-US" dirty="0" err="1"/>
              <a:t>MEOW</a:t>
            </a:r>
            <a:endParaRPr lang="en-US" dirty="0"/>
          </a:p>
          <a:p>
            <a:r>
              <a:rPr lang="en-US" dirty="0"/>
              <a:t>MEOW </a:t>
            </a:r>
            <a:r>
              <a:rPr lang="en-US" dirty="0" err="1"/>
              <a:t>MEOW</a:t>
            </a:r>
            <a:r>
              <a:rPr lang="en-US" dirty="0"/>
              <a:t> </a:t>
            </a:r>
            <a:r>
              <a:rPr lang="en-US" dirty="0" err="1"/>
              <a:t>MEOW</a:t>
            </a:r>
            <a:r>
              <a:rPr lang="en-US" dirty="0"/>
              <a:t> </a:t>
            </a:r>
            <a:r>
              <a:rPr lang="en-US" dirty="0" err="1"/>
              <a:t>MEOW</a:t>
            </a:r>
            <a:endParaRPr lang="en-US" dirty="0"/>
          </a:p>
          <a:p>
            <a:r>
              <a:rPr lang="en-US" dirty="0"/>
              <a:t>MEOW </a:t>
            </a:r>
            <a:r>
              <a:rPr lang="en-US" dirty="0" err="1"/>
              <a:t>MEOW</a:t>
            </a:r>
            <a:r>
              <a:rPr lang="en-US" dirty="0"/>
              <a:t> </a:t>
            </a:r>
            <a:r>
              <a:rPr lang="en-US" dirty="0" err="1"/>
              <a:t>MEOW</a:t>
            </a:r>
            <a:r>
              <a:rPr lang="en-US" dirty="0"/>
              <a:t> </a:t>
            </a:r>
            <a:r>
              <a:rPr lang="en-US" dirty="0" err="1"/>
              <a:t>MEOW</a:t>
            </a:r>
            <a:r>
              <a:rPr lang="en-US" dirty="0"/>
              <a:t> </a:t>
            </a:r>
            <a:r>
              <a:rPr lang="en-US" dirty="0" err="1"/>
              <a:t>MEOW</a:t>
            </a:r>
            <a:r>
              <a:rPr lang="en-US" dirty="0"/>
              <a:t> </a:t>
            </a:r>
            <a:r>
              <a:rPr lang="en-US" dirty="0" err="1"/>
              <a:t>MEOW</a:t>
            </a:r>
            <a:r>
              <a:rPr lang="en-US" dirty="0"/>
              <a:t> </a:t>
            </a:r>
            <a:r>
              <a:rPr lang="en-US" dirty="0" err="1"/>
              <a:t>MEOW</a:t>
            </a:r>
            <a:r>
              <a:rPr lang="en-US" dirty="0"/>
              <a:t> </a:t>
            </a:r>
            <a:r>
              <a:rPr lang="en-US" dirty="0" err="1"/>
              <a:t>MEOW</a:t>
            </a:r>
            <a:endParaRPr lang="en-US" dirty="0"/>
          </a:p>
        </p:txBody>
      </p:sp>
      <p:sp>
        <p:nvSpPr>
          <p:cNvPr id="4" name="Slide Number Placeholder 3"/>
          <p:cNvSpPr>
            <a:spLocks noGrp="1"/>
          </p:cNvSpPr>
          <p:nvPr>
            <p:ph type="sldNum" sz="quarter" idx="10"/>
          </p:nvPr>
        </p:nvSpPr>
        <p:spPr/>
        <p:txBody>
          <a:bodyPr/>
          <a:lstStyle/>
          <a:p>
            <a:fld id="{D8978B71-54C2-46E9-9EE3-54BB50701DD3}" type="slidenum">
              <a:rPr lang="en-US" smtClean="0"/>
              <a:t>29</a:t>
            </a:fld>
            <a:endParaRPr lang="en-US"/>
          </a:p>
        </p:txBody>
      </p:sp>
    </p:spTree>
    <p:extLst>
      <p:ext uri="{BB962C8B-B14F-4D97-AF65-F5344CB8AC3E}">
        <p14:creationId xmlns:p14="http://schemas.microsoft.com/office/powerpoint/2010/main" val="4161940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meow</a:t>
            </a:r>
          </a:p>
        </p:txBody>
      </p:sp>
      <p:sp>
        <p:nvSpPr>
          <p:cNvPr id="4" name="Slide Number Placeholder 3"/>
          <p:cNvSpPr>
            <a:spLocks noGrp="1"/>
          </p:cNvSpPr>
          <p:nvPr>
            <p:ph type="sldNum" sz="quarter" idx="10"/>
          </p:nvPr>
        </p:nvSpPr>
        <p:spPr/>
        <p:txBody>
          <a:bodyPr/>
          <a:lstStyle/>
          <a:p>
            <a:fld id="{D8978B71-54C2-46E9-9EE3-54BB50701DD3}" type="slidenum">
              <a:rPr lang="en-US" smtClean="0"/>
              <a:t>30</a:t>
            </a:fld>
            <a:endParaRPr lang="en-US"/>
          </a:p>
        </p:txBody>
      </p:sp>
    </p:spTree>
    <p:extLst>
      <p:ext uri="{BB962C8B-B14F-4D97-AF65-F5344CB8AC3E}">
        <p14:creationId xmlns:p14="http://schemas.microsoft.com/office/powerpoint/2010/main" val="1735073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good model considering what we’re evaluating </a:t>
            </a:r>
          </a:p>
        </p:txBody>
      </p:sp>
      <p:sp>
        <p:nvSpPr>
          <p:cNvPr id="4" name="Slide Number Placeholder 3"/>
          <p:cNvSpPr>
            <a:spLocks noGrp="1"/>
          </p:cNvSpPr>
          <p:nvPr>
            <p:ph type="sldNum" sz="quarter" idx="10"/>
          </p:nvPr>
        </p:nvSpPr>
        <p:spPr/>
        <p:txBody>
          <a:bodyPr/>
          <a:lstStyle/>
          <a:p>
            <a:fld id="{D8978B71-54C2-46E9-9EE3-54BB50701DD3}" type="slidenum">
              <a:rPr lang="en-US" smtClean="0"/>
              <a:t>31</a:t>
            </a:fld>
            <a:endParaRPr lang="en-US"/>
          </a:p>
        </p:txBody>
      </p:sp>
    </p:spTree>
    <p:extLst>
      <p:ext uri="{BB962C8B-B14F-4D97-AF65-F5344CB8AC3E}">
        <p14:creationId xmlns:p14="http://schemas.microsoft.com/office/powerpoint/2010/main" val="1659569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to support blind old fat black male </a:t>
            </a:r>
            <a:r>
              <a:rPr lang="en-US" dirty="0" err="1"/>
              <a:t>pitbull</a:t>
            </a:r>
            <a:r>
              <a:rPr lang="en-US" dirty="0"/>
              <a:t> with no legs day?</a:t>
            </a:r>
          </a:p>
        </p:txBody>
      </p:sp>
      <p:sp>
        <p:nvSpPr>
          <p:cNvPr id="4" name="Slide Number Placeholder 3"/>
          <p:cNvSpPr>
            <a:spLocks noGrp="1"/>
          </p:cNvSpPr>
          <p:nvPr>
            <p:ph type="sldNum" sz="quarter" idx="10"/>
          </p:nvPr>
        </p:nvSpPr>
        <p:spPr/>
        <p:txBody>
          <a:bodyPr/>
          <a:lstStyle/>
          <a:p>
            <a:fld id="{D8978B71-54C2-46E9-9EE3-54BB50701DD3}" type="slidenum">
              <a:rPr lang="en-US" smtClean="0"/>
              <a:t>32</a:t>
            </a:fld>
            <a:endParaRPr lang="en-US"/>
          </a:p>
        </p:txBody>
      </p:sp>
    </p:spTree>
    <p:extLst>
      <p:ext uri="{BB962C8B-B14F-4D97-AF65-F5344CB8AC3E}">
        <p14:creationId xmlns:p14="http://schemas.microsoft.com/office/powerpoint/2010/main" val="2571169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Alex</a:t>
            </a:r>
          </a:p>
          <a:p>
            <a:r>
              <a:rPr lang="en-US" dirty="0"/>
              <a:t>Animal shelters take in over 6 million animals annually while there are typically only 3 million adoptions</a:t>
            </a:r>
          </a:p>
        </p:txBody>
      </p:sp>
      <p:sp>
        <p:nvSpPr>
          <p:cNvPr id="4" name="Slide Number Placeholder 3"/>
          <p:cNvSpPr>
            <a:spLocks noGrp="1"/>
          </p:cNvSpPr>
          <p:nvPr>
            <p:ph type="sldNum" sz="quarter" idx="10"/>
          </p:nvPr>
        </p:nvSpPr>
        <p:spPr/>
        <p:txBody>
          <a:bodyPr/>
          <a:lstStyle/>
          <a:p>
            <a:fld id="{D8978B71-54C2-46E9-9EE3-54BB50701DD3}" type="slidenum">
              <a:rPr lang="en-US" smtClean="0"/>
              <a:t>3</a:t>
            </a:fld>
            <a:endParaRPr lang="en-US"/>
          </a:p>
        </p:txBody>
      </p:sp>
    </p:spTree>
    <p:extLst>
      <p:ext uri="{BB962C8B-B14F-4D97-AF65-F5344CB8AC3E}">
        <p14:creationId xmlns:p14="http://schemas.microsoft.com/office/powerpoint/2010/main" val="3757265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thing, we need the actual model. These are model stats for adopted logistic</a:t>
            </a:r>
          </a:p>
        </p:txBody>
      </p:sp>
      <p:sp>
        <p:nvSpPr>
          <p:cNvPr id="4" name="Slide Number Placeholder 3"/>
          <p:cNvSpPr>
            <a:spLocks noGrp="1"/>
          </p:cNvSpPr>
          <p:nvPr>
            <p:ph type="sldNum" sz="quarter" idx="10"/>
          </p:nvPr>
        </p:nvSpPr>
        <p:spPr/>
        <p:txBody>
          <a:bodyPr/>
          <a:lstStyle/>
          <a:p>
            <a:fld id="{D8978B71-54C2-46E9-9EE3-54BB50701DD3}" type="slidenum">
              <a:rPr lang="en-US" smtClean="0"/>
              <a:t>33</a:t>
            </a:fld>
            <a:endParaRPr lang="en-US"/>
          </a:p>
        </p:txBody>
      </p:sp>
    </p:spTree>
    <p:extLst>
      <p:ext uri="{BB962C8B-B14F-4D97-AF65-F5344CB8AC3E}">
        <p14:creationId xmlns:p14="http://schemas.microsoft.com/office/powerpoint/2010/main" val="3176106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good model considering what we’re evaluating </a:t>
            </a:r>
          </a:p>
        </p:txBody>
      </p:sp>
      <p:sp>
        <p:nvSpPr>
          <p:cNvPr id="4" name="Slide Number Placeholder 3"/>
          <p:cNvSpPr>
            <a:spLocks noGrp="1"/>
          </p:cNvSpPr>
          <p:nvPr>
            <p:ph type="sldNum" sz="quarter" idx="10"/>
          </p:nvPr>
        </p:nvSpPr>
        <p:spPr/>
        <p:txBody>
          <a:bodyPr/>
          <a:lstStyle/>
          <a:p>
            <a:fld id="{D8978B71-54C2-46E9-9EE3-54BB50701DD3}" type="slidenum">
              <a:rPr lang="en-US" smtClean="0"/>
              <a:t>34</a:t>
            </a:fld>
            <a:endParaRPr lang="en-US"/>
          </a:p>
        </p:txBody>
      </p:sp>
    </p:spTree>
    <p:extLst>
      <p:ext uri="{BB962C8B-B14F-4D97-AF65-F5344CB8AC3E}">
        <p14:creationId xmlns:p14="http://schemas.microsoft.com/office/powerpoint/2010/main" val="2601432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Pretty good model considering what we’re evaluating </a:t>
            </a:r>
          </a:p>
        </p:txBody>
      </p:sp>
      <p:sp>
        <p:nvSpPr>
          <p:cNvPr id="4" name="Slide Number Placeholder 3"/>
          <p:cNvSpPr>
            <a:spLocks noGrp="1"/>
          </p:cNvSpPr>
          <p:nvPr>
            <p:ph type="sldNum" sz="quarter" idx="10"/>
          </p:nvPr>
        </p:nvSpPr>
        <p:spPr/>
        <p:txBody>
          <a:bodyPr/>
          <a:lstStyle/>
          <a:p>
            <a:fld id="{D8978B71-54C2-46E9-9EE3-54BB50701DD3}" type="slidenum">
              <a:rPr lang="en-US" smtClean="0"/>
              <a:t>35</a:t>
            </a:fld>
            <a:endParaRPr lang="en-US"/>
          </a:p>
        </p:txBody>
      </p:sp>
    </p:spTree>
    <p:extLst>
      <p:ext uri="{BB962C8B-B14F-4D97-AF65-F5344CB8AC3E}">
        <p14:creationId xmlns:p14="http://schemas.microsoft.com/office/powerpoint/2010/main" val="2260799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Andres</a:t>
            </a:r>
          </a:p>
        </p:txBody>
      </p:sp>
      <p:sp>
        <p:nvSpPr>
          <p:cNvPr id="4" name="Slide Number Placeholder 3"/>
          <p:cNvSpPr>
            <a:spLocks noGrp="1"/>
          </p:cNvSpPr>
          <p:nvPr>
            <p:ph type="sldNum" sz="quarter" idx="10"/>
          </p:nvPr>
        </p:nvSpPr>
        <p:spPr/>
        <p:txBody>
          <a:bodyPr/>
          <a:lstStyle/>
          <a:p>
            <a:fld id="{D8978B71-54C2-46E9-9EE3-54BB50701DD3}" type="slidenum">
              <a:rPr lang="en-US" smtClean="0"/>
              <a:t>36</a:t>
            </a:fld>
            <a:endParaRPr lang="en-US"/>
          </a:p>
        </p:txBody>
      </p:sp>
    </p:spTree>
    <p:extLst>
      <p:ext uri="{BB962C8B-B14F-4D97-AF65-F5344CB8AC3E}">
        <p14:creationId xmlns:p14="http://schemas.microsoft.com/office/powerpoint/2010/main" val="867503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idea what is going on for the graph on the right, please add results :v</a:t>
            </a:r>
          </a:p>
        </p:txBody>
      </p:sp>
      <p:sp>
        <p:nvSpPr>
          <p:cNvPr id="4" name="Slide Number Placeholder 3"/>
          <p:cNvSpPr>
            <a:spLocks noGrp="1"/>
          </p:cNvSpPr>
          <p:nvPr>
            <p:ph type="sldNum" sz="quarter" idx="10"/>
          </p:nvPr>
        </p:nvSpPr>
        <p:spPr/>
        <p:txBody>
          <a:bodyPr/>
          <a:lstStyle/>
          <a:p>
            <a:fld id="{D8978B71-54C2-46E9-9EE3-54BB50701DD3}" type="slidenum">
              <a:rPr lang="en-US" smtClean="0"/>
              <a:t>37</a:t>
            </a:fld>
            <a:endParaRPr lang="en-US"/>
          </a:p>
        </p:txBody>
      </p:sp>
    </p:spTree>
    <p:extLst>
      <p:ext uri="{BB962C8B-B14F-4D97-AF65-F5344CB8AC3E}">
        <p14:creationId xmlns:p14="http://schemas.microsoft.com/office/powerpoint/2010/main" val="1218454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branch since the model was 5 layers deep with a buttfuck ton of terminal nodes (43)</a:t>
            </a:r>
          </a:p>
        </p:txBody>
      </p:sp>
      <p:sp>
        <p:nvSpPr>
          <p:cNvPr id="4" name="Slide Number Placeholder 3"/>
          <p:cNvSpPr>
            <a:spLocks noGrp="1"/>
          </p:cNvSpPr>
          <p:nvPr>
            <p:ph type="sldNum" sz="quarter" idx="10"/>
          </p:nvPr>
        </p:nvSpPr>
        <p:spPr/>
        <p:txBody>
          <a:bodyPr/>
          <a:lstStyle/>
          <a:p>
            <a:fld id="{D8978B71-54C2-46E9-9EE3-54BB50701DD3}" type="slidenum">
              <a:rPr lang="en-US" smtClean="0"/>
              <a:t>38</a:t>
            </a:fld>
            <a:endParaRPr lang="en-US"/>
          </a:p>
        </p:txBody>
      </p:sp>
    </p:spTree>
    <p:extLst>
      <p:ext uri="{BB962C8B-B14F-4D97-AF65-F5344CB8AC3E}">
        <p14:creationId xmlns:p14="http://schemas.microsoft.com/office/powerpoint/2010/main" val="1325563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fantastic but also not bad. Model tends to predict adoptions better than other outcomes</a:t>
            </a:r>
          </a:p>
        </p:txBody>
      </p:sp>
      <p:sp>
        <p:nvSpPr>
          <p:cNvPr id="4" name="Slide Number Placeholder 3"/>
          <p:cNvSpPr>
            <a:spLocks noGrp="1"/>
          </p:cNvSpPr>
          <p:nvPr>
            <p:ph type="sldNum" sz="quarter" idx="10"/>
          </p:nvPr>
        </p:nvSpPr>
        <p:spPr/>
        <p:txBody>
          <a:bodyPr/>
          <a:lstStyle/>
          <a:p>
            <a:fld id="{D8978B71-54C2-46E9-9EE3-54BB50701DD3}" type="slidenum">
              <a:rPr lang="en-US" smtClean="0"/>
              <a:t>39</a:t>
            </a:fld>
            <a:endParaRPr lang="en-US"/>
          </a:p>
        </p:txBody>
      </p:sp>
    </p:spTree>
    <p:extLst>
      <p:ext uri="{BB962C8B-B14F-4D97-AF65-F5344CB8AC3E}">
        <p14:creationId xmlns:p14="http://schemas.microsoft.com/office/powerpoint/2010/main" val="1249204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Riz</a:t>
            </a:r>
            <a:endParaRPr lang="en-US" dirty="0"/>
          </a:p>
        </p:txBody>
      </p:sp>
      <p:sp>
        <p:nvSpPr>
          <p:cNvPr id="4" name="Slide Number Placeholder 3"/>
          <p:cNvSpPr>
            <a:spLocks noGrp="1"/>
          </p:cNvSpPr>
          <p:nvPr>
            <p:ph type="sldNum" sz="quarter" idx="10"/>
          </p:nvPr>
        </p:nvSpPr>
        <p:spPr/>
        <p:txBody>
          <a:bodyPr/>
          <a:lstStyle/>
          <a:p>
            <a:fld id="{D8978B71-54C2-46E9-9EE3-54BB50701DD3}" type="slidenum">
              <a:rPr lang="en-US" smtClean="0"/>
              <a:t>40</a:t>
            </a:fld>
            <a:endParaRPr lang="en-US"/>
          </a:p>
        </p:txBody>
      </p:sp>
    </p:spTree>
    <p:extLst>
      <p:ext uri="{BB962C8B-B14F-4D97-AF65-F5344CB8AC3E}">
        <p14:creationId xmlns:p14="http://schemas.microsoft.com/office/powerpoint/2010/main" val="3567451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there is seasonality look at that beautiful p-value</a:t>
            </a:r>
          </a:p>
        </p:txBody>
      </p:sp>
      <p:sp>
        <p:nvSpPr>
          <p:cNvPr id="4" name="Slide Number Placeholder 3"/>
          <p:cNvSpPr>
            <a:spLocks noGrp="1"/>
          </p:cNvSpPr>
          <p:nvPr>
            <p:ph type="sldNum" sz="quarter" idx="10"/>
          </p:nvPr>
        </p:nvSpPr>
        <p:spPr/>
        <p:txBody>
          <a:bodyPr/>
          <a:lstStyle/>
          <a:p>
            <a:fld id="{D8978B71-54C2-46E9-9EE3-54BB50701DD3}" type="slidenum">
              <a:rPr lang="en-US" smtClean="0"/>
              <a:t>41</a:t>
            </a:fld>
            <a:endParaRPr lang="en-US"/>
          </a:p>
        </p:txBody>
      </p:sp>
    </p:spTree>
    <p:extLst>
      <p:ext uri="{BB962C8B-B14F-4D97-AF65-F5344CB8AC3E}">
        <p14:creationId xmlns:p14="http://schemas.microsoft.com/office/powerpoint/2010/main" val="777104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significant, a lot of seasonality. Way fewer animals January – March, picks up in April, </a:t>
            </a:r>
            <a:r>
              <a:rPr lang="en-US" dirty="0" err="1"/>
              <a:t>reallllly</a:t>
            </a:r>
            <a:r>
              <a:rPr lang="en-US" dirty="0"/>
              <a:t> bad May through September, lessens a bit in last quarter. Overall will have fewer animals in shelter over the years</a:t>
            </a:r>
          </a:p>
        </p:txBody>
      </p:sp>
      <p:sp>
        <p:nvSpPr>
          <p:cNvPr id="4" name="Slide Number Placeholder 3"/>
          <p:cNvSpPr>
            <a:spLocks noGrp="1"/>
          </p:cNvSpPr>
          <p:nvPr>
            <p:ph type="sldNum" sz="quarter" idx="10"/>
          </p:nvPr>
        </p:nvSpPr>
        <p:spPr/>
        <p:txBody>
          <a:bodyPr/>
          <a:lstStyle/>
          <a:p>
            <a:fld id="{D8978B71-54C2-46E9-9EE3-54BB50701DD3}" type="slidenum">
              <a:rPr lang="en-US" smtClean="0"/>
              <a:t>42</a:t>
            </a:fld>
            <a:endParaRPr lang="en-US"/>
          </a:p>
        </p:txBody>
      </p:sp>
    </p:spTree>
    <p:extLst>
      <p:ext uri="{BB962C8B-B14F-4D97-AF65-F5344CB8AC3E}">
        <p14:creationId xmlns:p14="http://schemas.microsoft.com/office/powerpoint/2010/main" val="3719868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Andres</a:t>
            </a:r>
          </a:p>
        </p:txBody>
      </p:sp>
      <p:sp>
        <p:nvSpPr>
          <p:cNvPr id="4" name="Slide Number Placeholder 3"/>
          <p:cNvSpPr>
            <a:spLocks noGrp="1"/>
          </p:cNvSpPr>
          <p:nvPr>
            <p:ph type="sldNum" sz="quarter" idx="10"/>
          </p:nvPr>
        </p:nvSpPr>
        <p:spPr/>
        <p:txBody>
          <a:bodyPr/>
          <a:lstStyle/>
          <a:p>
            <a:fld id="{D8978B71-54C2-46E9-9EE3-54BB50701DD3}" type="slidenum">
              <a:rPr lang="en-US" smtClean="0"/>
              <a:t>4</a:t>
            </a:fld>
            <a:endParaRPr lang="en-US"/>
          </a:p>
        </p:txBody>
      </p:sp>
    </p:spTree>
    <p:extLst>
      <p:ext uri="{BB962C8B-B14F-4D97-AF65-F5344CB8AC3E}">
        <p14:creationId xmlns:p14="http://schemas.microsoft.com/office/powerpoint/2010/main" val="1489536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Adoption seasonal test summary, very high R square at 0.8</a:t>
            </a:r>
          </a:p>
        </p:txBody>
      </p:sp>
      <p:sp>
        <p:nvSpPr>
          <p:cNvPr id="4" name="Slide Number Placeholder 3"/>
          <p:cNvSpPr>
            <a:spLocks noGrp="1"/>
          </p:cNvSpPr>
          <p:nvPr>
            <p:ph type="sldNum" sz="quarter" idx="10"/>
          </p:nvPr>
        </p:nvSpPr>
        <p:spPr/>
        <p:txBody>
          <a:bodyPr/>
          <a:lstStyle/>
          <a:p>
            <a:fld id="{D8978B71-54C2-46E9-9EE3-54BB50701DD3}" type="slidenum">
              <a:rPr lang="en-US" smtClean="0"/>
              <a:t>43</a:t>
            </a:fld>
            <a:endParaRPr lang="en-US"/>
          </a:p>
        </p:txBody>
      </p:sp>
    </p:spTree>
    <p:extLst>
      <p:ext uri="{BB962C8B-B14F-4D97-AF65-F5344CB8AC3E}">
        <p14:creationId xmlns:p14="http://schemas.microsoft.com/office/powerpoint/2010/main" val="4206776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Transfers are important sine we need to let other shelters know when to expect more animals. Transfers are more common slightly earlier in the year, April May instead of May through August</a:t>
            </a:r>
          </a:p>
        </p:txBody>
      </p:sp>
      <p:sp>
        <p:nvSpPr>
          <p:cNvPr id="4" name="Slide Number Placeholder 3"/>
          <p:cNvSpPr>
            <a:spLocks noGrp="1"/>
          </p:cNvSpPr>
          <p:nvPr>
            <p:ph type="sldNum" sz="quarter" idx="10"/>
          </p:nvPr>
        </p:nvSpPr>
        <p:spPr/>
        <p:txBody>
          <a:bodyPr/>
          <a:lstStyle/>
          <a:p>
            <a:fld id="{D8978B71-54C2-46E9-9EE3-54BB50701DD3}" type="slidenum">
              <a:rPr lang="en-US" smtClean="0"/>
              <a:t>44</a:t>
            </a:fld>
            <a:endParaRPr lang="en-US"/>
          </a:p>
        </p:txBody>
      </p:sp>
    </p:spTree>
    <p:extLst>
      <p:ext uri="{BB962C8B-B14F-4D97-AF65-F5344CB8AC3E}">
        <p14:creationId xmlns:p14="http://schemas.microsoft.com/office/powerpoint/2010/main" val="581467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Transfers evaluation, pretty good model again</a:t>
            </a:r>
          </a:p>
        </p:txBody>
      </p:sp>
      <p:sp>
        <p:nvSpPr>
          <p:cNvPr id="4" name="Slide Number Placeholder 3"/>
          <p:cNvSpPr>
            <a:spLocks noGrp="1"/>
          </p:cNvSpPr>
          <p:nvPr>
            <p:ph type="sldNum" sz="quarter" idx="10"/>
          </p:nvPr>
        </p:nvSpPr>
        <p:spPr/>
        <p:txBody>
          <a:bodyPr/>
          <a:lstStyle/>
          <a:p>
            <a:fld id="{D8978B71-54C2-46E9-9EE3-54BB50701DD3}" type="slidenum">
              <a:rPr lang="en-US" smtClean="0"/>
              <a:t>45</a:t>
            </a:fld>
            <a:endParaRPr lang="en-US"/>
          </a:p>
        </p:txBody>
      </p:sp>
    </p:spTree>
    <p:extLst>
      <p:ext uri="{BB962C8B-B14F-4D97-AF65-F5344CB8AC3E}">
        <p14:creationId xmlns:p14="http://schemas.microsoft.com/office/powerpoint/2010/main" val="39082376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significant, need more euthanizations meds May through July, more vets on call etc.</a:t>
            </a:r>
          </a:p>
        </p:txBody>
      </p:sp>
      <p:sp>
        <p:nvSpPr>
          <p:cNvPr id="4" name="Slide Number Placeholder 3"/>
          <p:cNvSpPr>
            <a:spLocks noGrp="1"/>
          </p:cNvSpPr>
          <p:nvPr>
            <p:ph type="sldNum" sz="quarter" idx="10"/>
          </p:nvPr>
        </p:nvSpPr>
        <p:spPr/>
        <p:txBody>
          <a:bodyPr/>
          <a:lstStyle/>
          <a:p>
            <a:fld id="{D8978B71-54C2-46E9-9EE3-54BB50701DD3}" type="slidenum">
              <a:rPr lang="en-US" smtClean="0"/>
              <a:t>46</a:t>
            </a:fld>
            <a:endParaRPr lang="en-US"/>
          </a:p>
        </p:txBody>
      </p:sp>
    </p:spTree>
    <p:extLst>
      <p:ext uri="{BB962C8B-B14F-4D97-AF65-F5344CB8AC3E}">
        <p14:creationId xmlns:p14="http://schemas.microsoft.com/office/powerpoint/2010/main" val="4275277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slightly less good at predicting, likely due to that insignificant month (Sept), only at 76.4 R square</a:t>
            </a:r>
          </a:p>
        </p:txBody>
      </p:sp>
      <p:sp>
        <p:nvSpPr>
          <p:cNvPr id="4" name="Slide Number Placeholder 3"/>
          <p:cNvSpPr>
            <a:spLocks noGrp="1"/>
          </p:cNvSpPr>
          <p:nvPr>
            <p:ph type="sldNum" sz="quarter" idx="10"/>
          </p:nvPr>
        </p:nvSpPr>
        <p:spPr/>
        <p:txBody>
          <a:bodyPr/>
          <a:lstStyle/>
          <a:p>
            <a:fld id="{D8978B71-54C2-46E9-9EE3-54BB50701DD3}" type="slidenum">
              <a:rPr lang="en-US" smtClean="0"/>
              <a:t>47</a:t>
            </a:fld>
            <a:endParaRPr lang="en-US"/>
          </a:p>
        </p:txBody>
      </p:sp>
    </p:spTree>
    <p:extLst>
      <p:ext uri="{BB962C8B-B14F-4D97-AF65-F5344CB8AC3E}">
        <p14:creationId xmlns:p14="http://schemas.microsoft.com/office/powerpoint/2010/main" val="2725030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Response was calculated field number of animals in shelter for that month, number of total intakes – total outcomes since beginning of dataset. Doesn’t account for initial number of animals but we’re looking for a trend. Animals decrease over the years.</a:t>
            </a:r>
          </a:p>
        </p:txBody>
      </p:sp>
      <p:sp>
        <p:nvSpPr>
          <p:cNvPr id="4" name="Slide Number Placeholder 3"/>
          <p:cNvSpPr>
            <a:spLocks noGrp="1"/>
          </p:cNvSpPr>
          <p:nvPr>
            <p:ph type="sldNum" sz="quarter" idx="10"/>
          </p:nvPr>
        </p:nvSpPr>
        <p:spPr/>
        <p:txBody>
          <a:bodyPr/>
          <a:lstStyle/>
          <a:p>
            <a:fld id="{D8978B71-54C2-46E9-9EE3-54BB50701DD3}" type="slidenum">
              <a:rPr lang="en-US" smtClean="0"/>
              <a:t>48</a:t>
            </a:fld>
            <a:endParaRPr lang="en-US"/>
          </a:p>
        </p:txBody>
      </p:sp>
    </p:spTree>
    <p:extLst>
      <p:ext uri="{BB962C8B-B14F-4D97-AF65-F5344CB8AC3E}">
        <p14:creationId xmlns:p14="http://schemas.microsoft.com/office/powerpoint/2010/main" val="509756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want to show assumptions held. Model is good overall and can help shelter with seasonality issues</a:t>
            </a:r>
          </a:p>
        </p:txBody>
      </p:sp>
      <p:sp>
        <p:nvSpPr>
          <p:cNvPr id="4" name="Slide Number Placeholder 3"/>
          <p:cNvSpPr>
            <a:spLocks noGrp="1"/>
          </p:cNvSpPr>
          <p:nvPr>
            <p:ph type="sldNum" sz="quarter" idx="10"/>
          </p:nvPr>
        </p:nvSpPr>
        <p:spPr/>
        <p:txBody>
          <a:bodyPr/>
          <a:lstStyle/>
          <a:p>
            <a:fld id="{D8978B71-54C2-46E9-9EE3-54BB50701DD3}" type="slidenum">
              <a:rPr lang="en-US" smtClean="0"/>
              <a:t>49</a:t>
            </a:fld>
            <a:endParaRPr lang="en-US"/>
          </a:p>
        </p:txBody>
      </p:sp>
    </p:spTree>
    <p:extLst>
      <p:ext uri="{BB962C8B-B14F-4D97-AF65-F5344CB8AC3E}">
        <p14:creationId xmlns:p14="http://schemas.microsoft.com/office/powerpoint/2010/main" val="149655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want to show assumptions held. Model is good overall and can help shelter with seasonality issues</a:t>
            </a:r>
          </a:p>
        </p:txBody>
      </p:sp>
      <p:sp>
        <p:nvSpPr>
          <p:cNvPr id="4" name="Slide Number Placeholder 3"/>
          <p:cNvSpPr>
            <a:spLocks noGrp="1"/>
          </p:cNvSpPr>
          <p:nvPr>
            <p:ph type="sldNum" sz="quarter" idx="10"/>
          </p:nvPr>
        </p:nvSpPr>
        <p:spPr/>
        <p:txBody>
          <a:bodyPr/>
          <a:lstStyle/>
          <a:p>
            <a:fld id="{D8978B71-54C2-46E9-9EE3-54BB50701DD3}" type="slidenum">
              <a:rPr lang="en-US" smtClean="0"/>
              <a:t>50</a:t>
            </a:fld>
            <a:endParaRPr lang="en-US"/>
          </a:p>
        </p:txBody>
      </p:sp>
    </p:spTree>
    <p:extLst>
      <p:ext uri="{BB962C8B-B14F-4D97-AF65-F5344CB8AC3E}">
        <p14:creationId xmlns:p14="http://schemas.microsoft.com/office/powerpoint/2010/main" val="677477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Riz</a:t>
            </a:r>
            <a:endParaRPr lang="en-US" dirty="0"/>
          </a:p>
        </p:txBody>
      </p:sp>
      <p:sp>
        <p:nvSpPr>
          <p:cNvPr id="4" name="Slide Number Placeholder 3"/>
          <p:cNvSpPr>
            <a:spLocks noGrp="1"/>
          </p:cNvSpPr>
          <p:nvPr>
            <p:ph type="sldNum" sz="quarter" idx="10"/>
          </p:nvPr>
        </p:nvSpPr>
        <p:spPr/>
        <p:txBody>
          <a:bodyPr/>
          <a:lstStyle/>
          <a:p>
            <a:fld id="{D8978B71-54C2-46E9-9EE3-54BB50701DD3}" type="slidenum">
              <a:rPr lang="en-US" smtClean="0"/>
              <a:t>51</a:t>
            </a:fld>
            <a:endParaRPr lang="en-US"/>
          </a:p>
        </p:txBody>
      </p:sp>
    </p:spTree>
    <p:extLst>
      <p:ext uri="{BB962C8B-B14F-4D97-AF65-F5344CB8AC3E}">
        <p14:creationId xmlns:p14="http://schemas.microsoft.com/office/powerpoint/2010/main" val="3064820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r>
              <a:rPr lang="en-US" dirty="0"/>
              <a:t>Business Implications of note/importance</a:t>
            </a:r>
          </a:p>
        </p:txBody>
      </p:sp>
      <p:sp>
        <p:nvSpPr>
          <p:cNvPr id="4" name="Slide Number Placeholder 3"/>
          <p:cNvSpPr>
            <a:spLocks noGrp="1"/>
          </p:cNvSpPr>
          <p:nvPr>
            <p:ph type="sldNum" sz="quarter" idx="10"/>
          </p:nvPr>
        </p:nvSpPr>
        <p:spPr/>
        <p:txBody>
          <a:bodyPr/>
          <a:lstStyle/>
          <a:p>
            <a:fld id="{D8978B71-54C2-46E9-9EE3-54BB50701DD3}" type="slidenum">
              <a:rPr lang="en-US" smtClean="0"/>
              <a:t>52</a:t>
            </a:fld>
            <a:endParaRPr lang="en-US"/>
          </a:p>
        </p:txBody>
      </p:sp>
    </p:spTree>
    <p:extLst>
      <p:ext uri="{BB962C8B-B14F-4D97-AF65-F5344CB8AC3E}">
        <p14:creationId xmlns:p14="http://schemas.microsoft.com/office/powerpoint/2010/main" val="3875791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Liz</a:t>
            </a:r>
          </a:p>
          <a:p>
            <a:r>
              <a:rPr lang="en-US" dirty="0"/>
              <a:t>Shelters have started doing black cat days in response to black cat syndrome, raising adoption rates and putting black cats in vogue</a:t>
            </a:r>
          </a:p>
          <a:p>
            <a:endParaRPr lang="en-US" dirty="0"/>
          </a:p>
        </p:txBody>
      </p:sp>
      <p:sp>
        <p:nvSpPr>
          <p:cNvPr id="4" name="Slide Number Placeholder 3"/>
          <p:cNvSpPr>
            <a:spLocks noGrp="1"/>
          </p:cNvSpPr>
          <p:nvPr>
            <p:ph type="sldNum" sz="quarter" idx="10"/>
          </p:nvPr>
        </p:nvSpPr>
        <p:spPr/>
        <p:txBody>
          <a:bodyPr/>
          <a:lstStyle/>
          <a:p>
            <a:fld id="{D8978B71-54C2-46E9-9EE3-54BB50701DD3}" type="slidenum">
              <a:rPr lang="en-US" smtClean="0"/>
              <a:t>5</a:t>
            </a:fld>
            <a:endParaRPr lang="en-US"/>
          </a:p>
        </p:txBody>
      </p:sp>
    </p:spTree>
    <p:extLst>
      <p:ext uri="{BB962C8B-B14F-4D97-AF65-F5344CB8AC3E}">
        <p14:creationId xmlns:p14="http://schemas.microsoft.com/office/powerpoint/2010/main" val="2652952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cute</a:t>
            </a:r>
          </a:p>
        </p:txBody>
      </p:sp>
      <p:sp>
        <p:nvSpPr>
          <p:cNvPr id="4" name="Slide Number Placeholder 3"/>
          <p:cNvSpPr>
            <a:spLocks noGrp="1"/>
          </p:cNvSpPr>
          <p:nvPr>
            <p:ph type="sldNum" sz="quarter" idx="10"/>
          </p:nvPr>
        </p:nvSpPr>
        <p:spPr/>
        <p:txBody>
          <a:bodyPr/>
          <a:lstStyle/>
          <a:p>
            <a:fld id="{D8978B71-54C2-46E9-9EE3-54BB50701DD3}" type="slidenum">
              <a:rPr lang="en-US" smtClean="0"/>
              <a:t>53</a:t>
            </a:fld>
            <a:endParaRPr lang="en-US"/>
          </a:p>
        </p:txBody>
      </p:sp>
    </p:spTree>
    <p:extLst>
      <p:ext uri="{BB962C8B-B14F-4D97-AF65-F5344CB8AC3E}">
        <p14:creationId xmlns:p14="http://schemas.microsoft.com/office/powerpoint/2010/main" val="4179527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p:txBody>
      </p:sp>
      <p:sp>
        <p:nvSpPr>
          <p:cNvPr id="4" name="Slide Number Placeholder 3"/>
          <p:cNvSpPr>
            <a:spLocks noGrp="1"/>
          </p:cNvSpPr>
          <p:nvPr>
            <p:ph type="sldNum" sz="quarter" idx="10"/>
          </p:nvPr>
        </p:nvSpPr>
        <p:spPr/>
        <p:txBody>
          <a:bodyPr/>
          <a:lstStyle/>
          <a:p>
            <a:fld id="{D8978B71-54C2-46E9-9EE3-54BB50701DD3}" type="slidenum">
              <a:rPr lang="en-US" smtClean="0"/>
              <a:t>6</a:t>
            </a:fld>
            <a:endParaRPr lang="en-US"/>
          </a:p>
        </p:txBody>
      </p:sp>
    </p:spTree>
    <p:extLst>
      <p:ext uri="{BB962C8B-B14F-4D97-AF65-F5344CB8AC3E}">
        <p14:creationId xmlns:p14="http://schemas.microsoft.com/office/powerpoint/2010/main" val="2007520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Frequency of the number of animals in the shelter for any given month, the low one is the last month (less data)</a:t>
            </a:r>
          </a:p>
        </p:txBody>
      </p:sp>
      <p:sp>
        <p:nvSpPr>
          <p:cNvPr id="4" name="Slide Number Placeholder 3"/>
          <p:cNvSpPr>
            <a:spLocks noGrp="1"/>
          </p:cNvSpPr>
          <p:nvPr>
            <p:ph type="sldNum" sz="quarter" idx="10"/>
          </p:nvPr>
        </p:nvSpPr>
        <p:spPr/>
        <p:txBody>
          <a:bodyPr/>
          <a:lstStyle/>
          <a:p>
            <a:fld id="{D8978B71-54C2-46E9-9EE3-54BB50701DD3}" type="slidenum">
              <a:rPr lang="en-US" smtClean="0"/>
              <a:t>9</a:t>
            </a:fld>
            <a:endParaRPr lang="en-US"/>
          </a:p>
        </p:txBody>
      </p:sp>
    </p:spTree>
    <p:extLst>
      <p:ext uri="{BB962C8B-B14F-4D97-AF65-F5344CB8AC3E}">
        <p14:creationId xmlns:p14="http://schemas.microsoft.com/office/powerpoint/2010/main" val="83458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77 breeds since that included </a:t>
            </a:r>
            <a:r>
              <a:rPr lang="en-US" dirty="0" err="1"/>
              <a:t>manx</a:t>
            </a:r>
            <a:r>
              <a:rPr lang="en-US" dirty="0"/>
              <a:t> and 90% of data and only single color</a:t>
            </a:r>
          </a:p>
          <a:p>
            <a:r>
              <a:rPr lang="en-US" dirty="0"/>
              <a:t>Very uneven distributions likely made for bad results, if shelters could refine this by type/subtypes it might help analysis</a:t>
            </a:r>
          </a:p>
        </p:txBody>
      </p:sp>
      <p:sp>
        <p:nvSpPr>
          <p:cNvPr id="4" name="Slide Number Placeholder 3"/>
          <p:cNvSpPr>
            <a:spLocks noGrp="1"/>
          </p:cNvSpPr>
          <p:nvPr>
            <p:ph type="sldNum" sz="quarter" idx="10"/>
          </p:nvPr>
        </p:nvSpPr>
        <p:spPr/>
        <p:txBody>
          <a:bodyPr/>
          <a:lstStyle/>
          <a:p>
            <a:fld id="{D8978B71-54C2-46E9-9EE3-54BB50701DD3}" type="slidenum">
              <a:rPr lang="en-US" smtClean="0"/>
              <a:t>13</a:t>
            </a:fld>
            <a:endParaRPr lang="en-US"/>
          </a:p>
        </p:txBody>
      </p:sp>
    </p:spTree>
    <p:extLst>
      <p:ext uri="{BB962C8B-B14F-4D97-AF65-F5344CB8AC3E}">
        <p14:creationId xmlns:p14="http://schemas.microsoft.com/office/powerpoint/2010/main" val="3038165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 Done</a:t>
            </a:r>
          </a:p>
          <a:p>
            <a:r>
              <a:rPr lang="en-US" dirty="0"/>
              <a:t>These are the binary distributions for each outcome type, adopted, transfer, return to owner, and euthanized</a:t>
            </a:r>
          </a:p>
        </p:txBody>
      </p:sp>
      <p:sp>
        <p:nvSpPr>
          <p:cNvPr id="4" name="Slide Number Placeholder 3"/>
          <p:cNvSpPr>
            <a:spLocks noGrp="1"/>
          </p:cNvSpPr>
          <p:nvPr>
            <p:ph type="sldNum" sz="quarter" idx="10"/>
          </p:nvPr>
        </p:nvSpPr>
        <p:spPr/>
        <p:txBody>
          <a:bodyPr/>
          <a:lstStyle/>
          <a:p>
            <a:fld id="{D8978B71-54C2-46E9-9EE3-54BB50701DD3}" type="slidenum">
              <a:rPr lang="en-US" smtClean="0"/>
              <a:t>17</a:t>
            </a:fld>
            <a:endParaRPr lang="en-US"/>
          </a:p>
        </p:txBody>
      </p:sp>
    </p:spTree>
    <p:extLst>
      <p:ext uri="{BB962C8B-B14F-4D97-AF65-F5344CB8AC3E}">
        <p14:creationId xmlns:p14="http://schemas.microsoft.com/office/powerpoint/2010/main" val="3279194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Naffan</a:t>
            </a:r>
            <a:endParaRPr lang="en-US" dirty="0"/>
          </a:p>
        </p:txBody>
      </p:sp>
      <p:sp>
        <p:nvSpPr>
          <p:cNvPr id="4" name="Slide Number Placeholder 3"/>
          <p:cNvSpPr>
            <a:spLocks noGrp="1"/>
          </p:cNvSpPr>
          <p:nvPr>
            <p:ph type="sldNum" sz="quarter" idx="10"/>
          </p:nvPr>
        </p:nvSpPr>
        <p:spPr/>
        <p:txBody>
          <a:bodyPr/>
          <a:lstStyle/>
          <a:p>
            <a:fld id="{D8978B71-54C2-46E9-9EE3-54BB50701DD3}" type="slidenum">
              <a:rPr lang="en-US" smtClean="0"/>
              <a:t>19</a:t>
            </a:fld>
            <a:endParaRPr lang="en-US"/>
          </a:p>
        </p:txBody>
      </p:sp>
    </p:spTree>
    <p:extLst>
      <p:ext uri="{BB962C8B-B14F-4D97-AF65-F5344CB8AC3E}">
        <p14:creationId xmlns:p14="http://schemas.microsoft.com/office/powerpoint/2010/main" val="2216741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08329F-2DCC-4CD3-B92A-A248F513BD1D}"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3702160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08329F-2DCC-4CD3-B92A-A248F513BD1D}"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3363581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08329F-2DCC-4CD3-B92A-A248F513BD1D}"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97F7A2-B1F0-4E99-9295-663FB9EC187A}"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8528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C08329F-2DCC-4CD3-B92A-A248F513BD1D}"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2654889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C08329F-2DCC-4CD3-B92A-A248F513BD1D}"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97F7A2-B1F0-4E99-9295-663FB9EC187A}"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039178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FC08329F-2DCC-4CD3-B92A-A248F513BD1D}"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38559734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8329F-2DCC-4CD3-B92A-A248F513BD1D}"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31437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8329F-2DCC-4CD3-B92A-A248F513BD1D}"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1820424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08329F-2DCC-4CD3-B92A-A248F513BD1D}"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3307284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08329F-2DCC-4CD3-B92A-A248F513BD1D}"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87994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08329F-2DCC-4CD3-B92A-A248F513BD1D}"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281188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08329F-2DCC-4CD3-B92A-A248F513BD1D}" type="datetimeFigureOut">
              <a:rPr lang="en-US" smtClean="0"/>
              <a:t>5/29/2018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807437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08329F-2DCC-4CD3-B92A-A248F513BD1D}" type="datetimeFigureOut">
              <a:rPr lang="en-US" smtClean="0"/>
              <a:t>5/29/2018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1291439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08329F-2DCC-4CD3-B92A-A248F513BD1D}" type="datetimeFigureOut">
              <a:rPr lang="en-US" smtClean="0"/>
              <a:t>5/29/2018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2283488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C08329F-2DCC-4CD3-B92A-A248F513BD1D}"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2315556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C08329F-2DCC-4CD3-B92A-A248F513BD1D}" type="datetimeFigureOut">
              <a:rPr lang="en-US" smtClean="0"/>
              <a:t>5/29/2018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97F7A2-B1F0-4E99-9295-663FB9EC187A}" type="slidenum">
              <a:rPr lang="en-US" smtClean="0"/>
              <a:t>‹#›</a:t>
            </a:fld>
            <a:endParaRPr lang="en-US"/>
          </a:p>
        </p:txBody>
      </p:sp>
    </p:spTree>
    <p:extLst>
      <p:ext uri="{BB962C8B-B14F-4D97-AF65-F5344CB8AC3E}">
        <p14:creationId xmlns:p14="http://schemas.microsoft.com/office/powerpoint/2010/main" val="385694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C08329F-2DCC-4CD3-B92A-A248F513BD1D}" type="datetimeFigureOut">
              <a:rPr lang="en-US" smtClean="0"/>
              <a:t>5/29/2018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E97F7A2-B1F0-4E99-9295-663FB9EC187A}" type="slidenum">
              <a:rPr lang="en-US" smtClean="0"/>
              <a:t>‹#›</a:t>
            </a:fld>
            <a:endParaRPr lang="en-US"/>
          </a:p>
        </p:txBody>
      </p:sp>
    </p:spTree>
    <p:extLst>
      <p:ext uri="{BB962C8B-B14F-4D97-AF65-F5344CB8AC3E}">
        <p14:creationId xmlns:p14="http://schemas.microsoft.com/office/powerpoint/2010/main" val="41601045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DE63B-D721-4D13-A0B8-A761F2F24743}"/>
              </a:ext>
            </a:extLst>
          </p:cNvPr>
          <p:cNvSpPr>
            <a:spLocks noGrp="1"/>
          </p:cNvSpPr>
          <p:nvPr>
            <p:ph type="ctrTitle"/>
          </p:nvPr>
        </p:nvSpPr>
        <p:spPr/>
        <p:txBody>
          <a:bodyPr>
            <a:normAutofit/>
          </a:bodyPr>
          <a:lstStyle/>
          <a:p>
            <a:r>
              <a:rPr lang="en-US" sz="6600" dirty="0"/>
              <a:t>Animal Shelter Outcomes</a:t>
            </a:r>
          </a:p>
        </p:txBody>
      </p:sp>
      <p:sp>
        <p:nvSpPr>
          <p:cNvPr id="3" name="Subtitle 2">
            <a:extLst>
              <a:ext uri="{FF2B5EF4-FFF2-40B4-BE49-F238E27FC236}">
                <a16:creationId xmlns:a16="http://schemas.microsoft.com/office/drawing/2014/main" id="{59B10AB2-6034-4A83-8C44-8720FE159DA3}"/>
              </a:ext>
            </a:extLst>
          </p:cNvPr>
          <p:cNvSpPr>
            <a:spLocks noGrp="1"/>
          </p:cNvSpPr>
          <p:nvPr>
            <p:ph type="subTitle" idx="1"/>
          </p:nvPr>
        </p:nvSpPr>
        <p:spPr/>
        <p:txBody>
          <a:bodyPr>
            <a:normAutofit/>
          </a:bodyPr>
          <a:lstStyle/>
          <a:p>
            <a:r>
              <a:rPr lang="en-US" sz="1600" dirty="0"/>
              <a:t>Presented by Alex </a:t>
            </a:r>
            <a:r>
              <a:rPr lang="en-US" sz="1600" dirty="0" err="1"/>
              <a:t>Bruny</a:t>
            </a:r>
            <a:r>
              <a:rPr lang="en-US" sz="1600" dirty="0"/>
              <a:t>, Liz Beaver, Andres </a:t>
            </a:r>
            <a:r>
              <a:rPr lang="en-US" sz="1600" dirty="0" err="1"/>
              <a:t>Hoyos</a:t>
            </a:r>
            <a:r>
              <a:rPr lang="en-US" sz="1600" dirty="0"/>
              <a:t> Marin, and Nathan Thompson</a:t>
            </a:r>
          </a:p>
          <a:p>
            <a:r>
              <a:rPr lang="en-US" sz="1600" dirty="0"/>
              <a:t>To the 6pm Predictive analytics section on May 29, 2018</a:t>
            </a:r>
          </a:p>
        </p:txBody>
      </p:sp>
    </p:spTree>
    <p:extLst>
      <p:ext uri="{BB962C8B-B14F-4D97-AF65-F5344CB8AC3E}">
        <p14:creationId xmlns:p14="http://schemas.microsoft.com/office/powerpoint/2010/main" val="3028527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166BF9EE-F7AC-4FA5-AC7E-001B3A642F7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2" name="Freeform 11">
              <a:extLst>
                <a:ext uri="{FF2B5EF4-FFF2-40B4-BE49-F238E27FC236}">
                  <a16:creationId xmlns:a16="http://schemas.microsoft.com/office/drawing/2014/main" id="{3B48D182-44E3-4D8B-ACEF-F1A900BE44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3" name="Freeform 12">
              <a:extLst>
                <a:ext uri="{FF2B5EF4-FFF2-40B4-BE49-F238E27FC236}">
                  <a16:creationId xmlns:a16="http://schemas.microsoft.com/office/drawing/2014/main" id="{355A535A-A489-477F-A314-593AA8CAFB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4" name="Freeform 13">
              <a:extLst>
                <a:ext uri="{FF2B5EF4-FFF2-40B4-BE49-F238E27FC236}">
                  <a16:creationId xmlns:a16="http://schemas.microsoft.com/office/drawing/2014/main" id="{954C2D4C-FD83-4EF4-9312-04442ABD66B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5" name="Freeform 14">
              <a:extLst>
                <a:ext uri="{FF2B5EF4-FFF2-40B4-BE49-F238E27FC236}">
                  <a16:creationId xmlns:a16="http://schemas.microsoft.com/office/drawing/2014/main" id="{C20701C2-CD9A-4698-BC97-E1085820C2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6" name="Freeform 15">
              <a:extLst>
                <a:ext uri="{FF2B5EF4-FFF2-40B4-BE49-F238E27FC236}">
                  <a16:creationId xmlns:a16="http://schemas.microsoft.com/office/drawing/2014/main" id="{62575C35-466F-42AE-87A1-D691849AB8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7" name="Freeform 16">
              <a:extLst>
                <a:ext uri="{FF2B5EF4-FFF2-40B4-BE49-F238E27FC236}">
                  <a16:creationId xmlns:a16="http://schemas.microsoft.com/office/drawing/2014/main" id="{58236F37-6119-45AC-80A0-CD2C311B505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8" name="Freeform 17">
              <a:extLst>
                <a:ext uri="{FF2B5EF4-FFF2-40B4-BE49-F238E27FC236}">
                  <a16:creationId xmlns:a16="http://schemas.microsoft.com/office/drawing/2014/main" id="{F3FDD799-39FE-4D6F-9A64-2F472B2150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9" name="Freeform 18">
              <a:extLst>
                <a:ext uri="{FF2B5EF4-FFF2-40B4-BE49-F238E27FC236}">
                  <a16:creationId xmlns:a16="http://schemas.microsoft.com/office/drawing/2014/main" id="{9820D241-1D49-442C-A95A-00BC1BF9E29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0" name="Freeform 19">
              <a:extLst>
                <a:ext uri="{FF2B5EF4-FFF2-40B4-BE49-F238E27FC236}">
                  <a16:creationId xmlns:a16="http://schemas.microsoft.com/office/drawing/2014/main" id="{EBC2197C-B383-4866-8ABD-74222400BE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1" name="Freeform 20">
              <a:extLst>
                <a:ext uri="{FF2B5EF4-FFF2-40B4-BE49-F238E27FC236}">
                  <a16:creationId xmlns:a16="http://schemas.microsoft.com/office/drawing/2014/main" id="{404B06AA-FC93-4471-9DE4-56A401E70A5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2" name="Freeform 21">
              <a:extLst>
                <a:ext uri="{FF2B5EF4-FFF2-40B4-BE49-F238E27FC236}">
                  <a16:creationId xmlns:a16="http://schemas.microsoft.com/office/drawing/2014/main" id="{E580600C-013F-4FAF-8FB7-4CC0FA80A9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3" name="Freeform 22">
              <a:extLst>
                <a:ext uri="{FF2B5EF4-FFF2-40B4-BE49-F238E27FC236}">
                  <a16:creationId xmlns:a16="http://schemas.microsoft.com/office/drawing/2014/main" id="{9BFCF199-64B2-4AEE-88C4-E954ABF362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5" name="Group 54">
            <a:extLst>
              <a:ext uri="{FF2B5EF4-FFF2-40B4-BE49-F238E27FC236}">
                <a16:creationId xmlns:a16="http://schemas.microsoft.com/office/drawing/2014/main" id="{E312DBA5-56D8-42B2-BA94-28168C2A670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6" name="Freeform 27">
              <a:extLst>
                <a:ext uri="{FF2B5EF4-FFF2-40B4-BE49-F238E27FC236}">
                  <a16:creationId xmlns:a16="http://schemas.microsoft.com/office/drawing/2014/main" id="{7AD46C74-3117-46B0-B267-0F61B57CA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7" name="Freeform 28">
              <a:extLst>
                <a:ext uri="{FF2B5EF4-FFF2-40B4-BE49-F238E27FC236}">
                  <a16:creationId xmlns:a16="http://schemas.microsoft.com/office/drawing/2014/main" id="{8C13B810-9664-45D8-8510-D6ED0ADD721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8" name="Freeform 29">
              <a:extLst>
                <a:ext uri="{FF2B5EF4-FFF2-40B4-BE49-F238E27FC236}">
                  <a16:creationId xmlns:a16="http://schemas.microsoft.com/office/drawing/2014/main" id="{10306E52-A922-4458-BCCE-C3C840CC75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9" name="Freeform 30">
              <a:extLst>
                <a:ext uri="{FF2B5EF4-FFF2-40B4-BE49-F238E27FC236}">
                  <a16:creationId xmlns:a16="http://schemas.microsoft.com/office/drawing/2014/main" id="{CB578819-B7E7-4250-932F-52AE2A2A9A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0" name="Freeform 31">
              <a:extLst>
                <a:ext uri="{FF2B5EF4-FFF2-40B4-BE49-F238E27FC236}">
                  <a16:creationId xmlns:a16="http://schemas.microsoft.com/office/drawing/2014/main" id="{454B9C91-B623-424A-B16E-F764F189D30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1" name="Freeform 32">
              <a:extLst>
                <a:ext uri="{FF2B5EF4-FFF2-40B4-BE49-F238E27FC236}">
                  <a16:creationId xmlns:a16="http://schemas.microsoft.com/office/drawing/2014/main" id="{EFD03C4A-8484-41E6-B458-032F1DCA70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2" name="Freeform 33">
              <a:extLst>
                <a:ext uri="{FF2B5EF4-FFF2-40B4-BE49-F238E27FC236}">
                  <a16:creationId xmlns:a16="http://schemas.microsoft.com/office/drawing/2014/main" id="{DDC2F3C3-1D4E-4913-9C5C-F9A65B47E5C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3" name="Freeform 34">
              <a:extLst>
                <a:ext uri="{FF2B5EF4-FFF2-40B4-BE49-F238E27FC236}">
                  <a16:creationId xmlns:a16="http://schemas.microsoft.com/office/drawing/2014/main" id="{1E15BCA2-2420-4C53-ADE9-40FBAC2384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4" name="Freeform 35">
              <a:extLst>
                <a:ext uri="{FF2B5EF4-FFF2-40B4-BE49-F238E27FC236}">
                  <a16:creationId xmlns:a16="http://schemas.microsoft.com/office/drawing/2014/main" id="{73D5FBF4-7129-4C51-B603-E3BC3341951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5" name="Freeform 36">
              <a:extLst>
                <a:ext uri="{FF2B5EF4-FFF2-40B4-BE49-F238E27FC236}">
                  <a16:creationId xmlns:a16="http://schemas.microsoft.com/office/drawing/2014/main" id="{0165B164-CE2A-494C-88FC-507232B37C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6" name="Freeform 37">
              <a:extLst>
                <a:ext uri="{FF2B5EF4-FFF2-40B4-BE49-F238E27FC236}">
                  <a16:creationId xmlns:a16="http://schemas.microsoft.com/office/drawing/2014/main" id="{87F127E5-B10B-4D18-BCF0-E7C3C7F401E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7" name="Freeform 38">
              <a:extLst>
                <a:ext uri="{FF2B5EF4-FFF2-40B4-BE49-F238E27FC236}">
                  <a16:creationId xmlns:a16="http://schemas.microsoft.com/office/drawing/2014/main" id="{FC692D59-F28D-4E42-B435-225F2C6CFA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9" name="Rectangle 68">
            <a:extLst>
              <a:ext uri="{FF2B5EF4-FFF2-40B4-BE49-F238E27FC236}">
                <a16:creationId xmlns:a16="http://schemas.microsoft.com/office/drawing/2014/main" id="{1996130F-9AB5-4DE9-8574-3AF891C5C1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 name="Freeform 6">
            <a:extLst>
              <a:ext uri="{FF2B5EF4-FFF2-40B4-BE49-F238E27FC236}">
                <a16:creationId xmlns:a16="http://schemas.microsoft.com/office/drawing/2014/main" id="{3623DEAC-F39C-45D6-86DC-1033F64295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36" name="Picture 35">
            <a:extLst>
              <a:ext uri="{FF2B5EF4-FFF2-40B4-BE49-F238E27FC236}">
                <a16:creationId xmlns:a16="http://schemas.microsoft.com/office/drawing/2014/main" id="{37F4158C-EC3A-44C3-9382-9989698768E6}"/>
              </a:ext>
            </a:extLst>
          </p:cNvPr>
          <p:cNvPicPr/>
          <p:nvPr/>
        </p:nvPicPr>
        <p:blipFill>
          <a:blip r:embed="rId2">
            <a:clrChange>
              <a:clrFrom>
                <a:srgbClr val="FFFFFF"/>
              </a:clrFrom>
              <a:clrTo>
                <a:srgbClr val="FFFFFF">
                  <a:alpha val="0"/>
                </a:srgbClr>
              </a:clrTo>
            </a:clrChange>
          </a:blip>
          <a:stretch>
            <a:fillRect/>
          </a:stretch>
        </p:blipFill>
        <p:spPr>
          <a:xfrm>
            <a:off x="2589213" y="647557"/>
            <a:ext cx="6394447" cy="3854971"/>
          </a:xfrm>
          <a:prstGeom prst="rect">
            <a:avLst/>
          </a:prstGeom>
        </p:spPr>
      </p:pic>
      <p:sp>
        <p:nvSpPr>
          <p:cNvPr id="2" name="Title 1">
            <a:extLst>
              <a:ext uri="{FF2B5EF4-FFF2-40B4-BE49-F238E27FC236}">
                <a16:creationId xmlns:a16="http://schemas.microsoft.com/office/drawing/2014/main" id="{48BBFA1F-D409-495F-A6C9-E955CCE0C83C}"/>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dirty="0"/>
              <a:t>Time in Shelter (Days)</a:t>
            </a:r>
          </a:p>
        </p:txBody>
      </p:sp>
    </p:spTree>
    <p:extLst>
      <p:ext uri="{BB962C8B-B14F-4D97-AF65-F5344CB8AC3E}">
        <p14:creationId xmlns:p14="http://schemas.microsoft.com/office/powerpoint/2010/main" val="3824336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4" name="Picture 3">
            <a:extLst>
              <a:ext uri="{FF2B5EF4-FFF2-40B4-BE49-F238E27FC236}">
                <a16:creationId xmlns:a16="http://schemas.microsoft.com/office/drawing/2014/main" id="{1E0864AB-9488-4344-B8D5-EF274949AD5E}"/>
              </a:ext>
            </a:extLst>
          </p:cNvPr>
          <p:cNvPicPr/>
          <p:nvPr/>
        </p:nvPicPr>
        <p:blipFill>
          <a:blip r:embed="rId2">
            <a:clrChange>
              <a:clrFrom>
                <a:srgbClr val="FFFFFF"/>
              </a:clrFrom>
              <a:clrTo>
                <a:srgbClr val="FFFFFF">
                  <a:alpha val="0"/>
                </a:srgbClr>
              </a:clrTo>
            </a:clrChange>
          </a:blip>
          <a:stretch>
            <a:fillRect/>
          </a:stretch>
        </p:blipFill>
        <p:spPr>
          <a:xfrm>
            <a:off x="2589212" y="634963"/>
            <a:ext cx="6841043" cy="3854971"/>
          </a:xfrm>
          <a:prstGeom prst="rect">
            <a:avLst/>
          </a:prstGeom>
        </p:spPr>
      </p:pic>
      <p:sp>
        <p:nvSpPr>
          <p:cNvPr id="2" name="Title 1">
            <a:extLst>
              <a:ext uri="{FF2B5EF4-FFF2-40B4-BE49-F238E27FC236}">
                <a16:creationId xmlns:a16="http://schemas.microsoft.com/office/drawing/2014/main" id="{48BBFA1F-D409-495F-A6C9-E955CCE0C83C}"/>
              </a:ext>
            </a:extLst>
          </p:cNvPr>
          <p:cNvSpPr>
            <a:spLocks noGrp="1"/>
          </p:cNvSpPr>
          <p:nvPr>
            <p:ph type="title"/>
          </p:nvPr>
        </p:nvSpPr>
        <p:spPr>
          <a:xfrm>
            <a:off x="2589213" y="4775200"/>
            <a:ext cx="8915399" cy="823448"/>
          </a:xfrm>
        </p:spPr>
        <p:txBody>
          <a:bodyPr vert="horz" lIns="91440" tIns="45720" rIns="91440" bIns="45720" rtlCol="0" anchor="b">
            <a:normAutofit/>
          </a:bodyPr>
          <a:lstStyle/>
          <a:p>
            <a:pPr>
              <a:lnSpc>
                <a:spcPct val="90000"/>
              </a:lnSpc>
            </a:pPr>
            <a:r>
              <a:rPr lang="en-US" sz="3400" dirty="0"/>
              <a:t>Age Upon Outcome (Years)</a:t>
            </a:r>
          </a:p>
        </p:txBody>
      </p:sp>
    </p:spTree>
    <p:extLst>
      <p:ext uri="{BB962C8B-B14F-4D97-AF65-F5344CB8AC3E}">
        <p14:creationId xmlns:p14="http://schemas.microsoft.com/office/powerpoint/2010/main" val="1386926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166BF9EE-F7AC-4FA5-AC7E-001B3A642F7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2" name="Freeform 11">
              <a:extLst>
                <a:ext uri="{FF2B5EF4-FFF2-40B4-BE49-F238E27FC236}">
                  <a16:creationId xmlns:a16="http://schemas.microsoft.com/office/drawing/2014/main" id="{3B48D182-44E3-4D8B-ACEF-F1A900BE44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3" name="Freeform 12">
              <a:extLst>
                <a:ext uri="{FF2B5EF4-FFF2-40B4-BE49-F238E27FC236}">
                  <a16:creationId xmlns:a16="http://schemas.microsoft.com/office/drawing/2014/main" id="{355A535A-A489-477F-A314-593AA8CAFB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4" name="Freeform 13">
              <a:extLst>
                <a:ext uri="{FF2B5EF4-FFF2-40B4-BE49-F238E27FC236}">
                  <a16:creationId xmlns:a16="http://schemas.microsoft.com/office/drawing/2014/main" id="{954C2D4C-FD83-4EF4-9312-04442ABD66B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5" name="Freeform 14">
              <a:extLst>
                <a:ext uri="{FF2B5EF4-FFF2-40B4-BE49-F238E27FC236}">
                  <a16:creationId xmlns:a16="http://schemas.microsoft.com/office/drawing/2014/main" id="{C20701C2-CD9A-4698-BC97-E1085820C2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6" name="Freeform 15">
              <a:extLst>
                <a:ext uri="{FF2B5EF4-FFF2-40B4-BE49-F238E27FC236}">
                  <a16:creationId xmlns:a16="http://schemas.microsoft.com/office/drawing/2014/main" id="{62575C35-466F-42AE-87A1-D691849AB8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7" name="Freeform 16">
              <a:extLst>
                <a:ext uri="{FF2B5EF4-FFF2-40B4-BE49-F238E27FC236}">
                  <a16:creationId xmlns:a16="http://schemas.microsoft.com/office/drawing/2014/main" id="{58236F37-6119-45AC-80A0-CD2C311B505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8" name="Freeform 17">
              <a:extLst>
                <a:ext uri="{FF2B5EF4-FFF2-40B4-BE49-F238E27FC236}">
                  <a16:creationId xmlns:a16="http://schemas.microsoft.com/office/drawing/2014/main" id="{F3FDD799-39FE-4D6F-9A64-2F472B2150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9" name="Freeform 18">
              <a:extLst>
                <a:ext uri="{FF2B5EF4-FFF2-40B4-BE49-F238E27FC236}">
                  <a16:creationId xmlns:a16="http://schemas.microsoft.com/office/drawing/2014/main" id="{9820D241-1D49-442C-A95A-00BC1BF9E29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0" name="Freeform 19">
              <a:extLst>
                <a:ext uri="{FF2B5EF4-FFF2-40B4-BE49-F238E27FC236}">
                  <a16:creationId xmlns:a16="http://schemas.microsoft.com/office/drawing/2014/main" id="{EBC2197C-B383-4866-8ABD-74222400BE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1" name="Freeform 20">
              <a:extLst>
                <a:ext uri="{FF2B5EF4-FFF2-40B4-BE49-F238E27FC236}">
                  <a16:creationId xmlns:a16="http://schemas.microsoft.com/office/drawing/2014/main" id="{404B06AA-FC93-4471-9DE4-56A401E70A5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2" name="Freeform 21">
              <a:extLst>
                <a:ext uri="{FF2B5EF4-FFF2-40B4-BE49-F238E27FC236}">
                  <a16:creationId xmlns:a16="http://schemas.microsoft.com/office/drawing/2014/main" id="{E580600C-013F-4FAF-8FB7-4CC0FA80A9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3" name="Freeform 22">
              <a:extLst>
                <a:ext uri="{FF2B5EF4-FFF2-40B4-BE49-F238E27FC236}">
                  <a16:creationId xmlns:a16="http://schemas.microsoft.com/office/drawing/2014/main" id="{9BFCF199-64B2-4AEE-88C4-E954ABF362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5" name="Group 54">
            <a:extLst>
              <a:ext uri="{FF2B5EF4-FFF2-40B4-BE49-F238E27FC236}">
                <a16:creationId xmlns:a16="http://schemas.microsoft.com/office/drawing/2014/main" id="{E312DBA5-56D8-42B2-BA94-28168C2A670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6" name="Freeform 27">
              <a:extLst>
                <a:ext uri="{FF2B5EF4-FFF2-40B4-BE49-F238E27FC236}">
                  <a16:creationId xmlns:a16="http://schemas.microsoft.com/office/drawing/2014/main" id="{7AD46C74-3117-46B0-B267-0F61B57CA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7" name="Freeform 28">
              <a:extLst>
                <a:ext uri="{FF2B5EF4-FFF2-40B4-BE49-F238E27FC236}">
                  <a16:creationId xmlns:a16="http://schemas.microsoft.com/office/drawing/2014/main" id="{8C13B810-9664-45D8-8510-D6ED0ADD721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8" name="Freeform 29">
              <a:extLst>
                <a:ext uri="{FF2B5EF4-FFF2-40B4-BE49-F238E27FC236}">
                  <a16:creationId xmlns:a16="http://schemas.microsoft.com/office/drawing/2014/main" id="{10306E52-A922-4458-BCCE-C3C840CC75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9" name="Freeform 30">
              <a:extLst>
                <a:ext uri="{FF2B5EF4-FFF2-40B4-BE49-F238E27FC236}">
                  <a16:creationId xmlns:a16="http://schemas.microsoft.com/office/drawing/2014/main" id="{CB578819-B7E7-4250-932F-52AE2A2A9A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0" name="Freeform 31">
              <a:extLst>
                <a:ext uri="{FF2B5EF4-FFF2-40B4-BE49-F238E27FC236}">
                  <a16:creationId xmlns:a16="http://schemas.microsoft.com/office/drawing/2014/main" id="{454B9C91-B623-424A-B16E-F764F189D30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1" name="Freeform 32">
              <a:extLst>
                <a:ext uri="{FF2B5EF4-FFF2-40B4-BE49-F238E27FC236}">
                  <a16:creationId xmlns:a16="http://schemas.microsoft.com/office/drawing/2014/main" id="{EFD03C4A-8484-41E6-B458-032F1DCA70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2" name="Freeform 33">
              <a:extLst>
                <a:ext uri="{FF2B5EF4-FFF2-40B4-BE49-F238E27FC236}">
                  <a16:creationId xmlns:a16="http://schemas.microsoft.com/office/drawing/2014/main" id="{DDC2F3C3-1D4E-4913-9C5C-F9A65B47E5C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3" name="Freeform 34">
              <a:extLst>
                <a:ext uri="{FF2B5EF4-FFF2-40B4-BE49-F238E27FC236}">
                  <a16:creationId xmlns:a16="http://schemas.microsoft.com/office/drawing/2014/main" id="{1E15BCA2-2420-4C53-ADE9-40FBAC2384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4" name="Freeform 35">
              <a:extLst>
                <a:ext uri="{FF2B5EF4-FFF2-40B4-BE49-F238E27FC236}">
                  <a16:creationId xmlns:a16="http://schemas.microsoft.com/office/drawing/2014/main" id="{73D5FBF4-7129-4C51-B603-E3BC3341951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5" name="Freeform 36">
              <a:extLst>
                <a:ext uri="{FF2B5EF4-FFF2-40B4-BE49-F238E27FC236}">
                  <a16:creationId xmlns:a16="http://schemas.microsoft.com/office/drawing/2014/main" id="{0165B164-CE2A-494C-88FC-507232B37C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6" name="Freeform 37">
              <a:extLst>
                <a:ext uri="{FF2B5EF4-FFF2-40B4-BE49-F238E27FC236}">
                  <a16:creationId xmlns:a16="http://schemas.microsoft.com/office/drawing/2014/main" id="{87F127E5-B10B-4D18-BCF0-E7C3C7F401E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7" name="Freeform 38">
              <a:extLst>
                <a:ext uri="{FF2B5EF4-FFF2-40B4-BE49-F238E27FC236}">
                  <a16:creationId xmlns:a16="http://schemas.microsoft.com/office/drawing/2014/main" id="{FC692D59-F28D-4E42-B435-225F2C6CFA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9" name="Rectangle 68">
            <a:extLst>
              <a:ext uri="{FF2B5EF4-FFF2-40B4-BE49-F238E27FC236}">
                <a16:creationId xmlns:a16="http://schemas.microsoft.com/office/drawing/2014/main" id="{1996130F-9AB5-4DE9-8574-3AF891C5C1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 name="Freeform 6">
            <a:extLst>
              <a:ext uri="{FF2B5EF4-FFF2-40B4-BE49-F238E27FC236}">
                <a16:creationId xmlns:a16="http://schemas.microsoft.com/office/drawing/2014/main" id="{3623DEAC-F39C-45D6-86DC-1033F64295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36" name="Picture 35">
            <a:extLst>
              <a:ext uri="{FF2B5EF4-FFF2-40B4-BE49-F238E27FC236}">
                <a16:creationId xmlns:a16="http://schemas.microsoft.com/office/drawing/2014/main" id="{B23D8D52-33DB-4263-9650-0C4BA921FAAE}"/>
              </a:ext>
            </a:extLst>
          </p:cNvPr>
          <p:cNvPicPr/>
          <p:nvPr/>
        </p:nvPicPr>
        <p:blipFill>
          <a:blip r:embed="rId2">
            <a:clrChange>
              <a:clrFrom>
                <a:srgbClr val="FFFFFF"/>
              </a:clrFrom>
              <a:clrTo>
                <a:srgbClr val="FFFFFF">
                  <a:alpha val="0"/>
                </a:srgbClr>
              </a:clrTo>
            </a:clrChange>
          </a:blip>
          <a:stretch>
            <a:fillRect/>
          </a:stretch>
        </p:blipFill>
        <p:spPr>
          <a:xfrm>
            <a:off x="2589212" y="634963"/>
            <a:ext cx="6394447" cy="3854971"/>
          </a:xfrm>
          <a:prstGeom prst="rect">
            <a:avLst/>
          </a:prstGeom>
        </p:spPr>
      </p:pic>
      <p:sp>
        <p:nvSpPr>
          <p:cNvPr id="2" name="Title 1">
            <a:extLst>
              <a:ext uri="{FF2B5EF4-FFF2-40B4-BE49-F238E27FC236}">
                <a16:creationId xmlns:a16="http://schemas.microsoft.com/office/drawing/2014/main" id="{48BBFA1F-D409-495F-A6C9-E955CCE0C83C}"/>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dirty="0"/>
              <a:t>Animal Type</a:t>
            </a:r>
          </a:p>
        </p:txBody>
      </p:sp>
    </p:spTree>
    <p:extLst>
      <p:ext uri="{BB962C8B-B14F-4D97-AF65-F5344CB8AC3E}">
        <p14:creationId xmlns:p14="http://schemas.microsoft.com/office/powerpoint/2010/main" val="2874268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9B5B69-A297-4D2F-8B89-529DA8A273B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3E39D215-BF38-4094-82D7-61DED11452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7412700A-91C4-4126-8F17-3B9449DBB38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DF985802-25A8-4B99-89F0-2A42EC325F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F54C35AF-DB92-4205-A779-2A385B71433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9F845211-1F53-4E0A-891E-B78A206F078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9149C7DD-9998-4805-BFC8-CEF5F5DF31A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47C8036D-3ECA-43DA-BAF5-3C65CF4112F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29C15912-CDE8-4DF3-9324-273FB4C86DC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37C68D51-B7DA-4572-AB7E-708540B3C66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1AF802CB-4E9E-4895-9363-C119914909A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615760E5-5F27-4735-B01C-78E05F3FBB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DB9C6516-B2DB-432F-BD3A-A1792BD46F8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BC9C8D0D-644B-4B97-B83C-CC8E64361D4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F8BE1EA6-80CF-446B-A4FE-3F935A51C0E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10E39808-F4F7-43DE-AB53-82B7B55EA47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6ED5109A-600A-4C23-9BB3-C4C19C2D9F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D76FF73F-8CA3-42B0-A680-353805CD2A5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B26A6949-3BEB-422A-854C-D4E26E4CF1D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FE07AD25-30AF-40CD-B901-DF1EDBD682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5AA460AF-7760-4F15-881A-6F0BFDBCDF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EE53C70E-5D92-4C42-A34F-9F7D16006B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C27614EE-0086-4D34-99BD-52F03708DC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326919B9-3ED4-4744-A713-326B3BAF628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98BDBF5-8AA3-49CD-999A-ABA1F7AE34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AF8ED3E0-CBE7-48C4-8F9E-FF98079CDBD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A84F153B-2093-4171-BD2D-1631695C9B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6">
            <a:extLst>
              <a:ext uri="{FF2B5EF4-FFF2-40B4-BE49-F238E27FC236}">
                <a16:creationId xmlns:a16="http://schemas.microsoft.com/office/drawing/2014/main" id="{DB5BC99D-7BEA-4F13-B82B-A956E2D097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5" name="Picture 4">
            <a:extLst>
              <a:ext uri="{FF2B5EF4-FFF2-40B4-BE49-F238E27FC236}">
                <a16:creationId xmlns:a16="http://schemas.microsoft.com/office/drawing/2014/main" id="{635A383E-4B75-402E-B1A2-BE96B750B3E2}"/>
              </a:ext>
            </a:extLst>
          </p:cNvPr>
          <p:cNvPicPr/>
          <p:nvPr/>
        </p:nvPicPr>
        <p:blipFill>
          <a:blip r:embed="rId3">
            <a:clrChange>
              <a:clrFrom>
                <a:srgbClr val="FFFFFF"/>
              </a:clrFrom>
              <a:clrTo>
                <a:srgbClr val="FFFFFF">
                  <a:alpha val="0"/>
                </a:srgbClr>
              </a:clrTo>
            </a:clrChange>
          </a:blip>
          <a:stretch>
            <a:fillRect/>
          </a:stretch>
        </p:blipFill>
        <p:spPr>
          <a:xfrm>
            <a:off x="2589212" y="1243435"/>
            <a:ext cx="4375837" cy="2638026"/>
          </a:xfrm>
          <a:prstGeom prst="rect">
            <a:avLst/>
          </a:prstGeom>
        </p:spPr>
      </p:pic>
      <p:pic>
        <p:nvPicPr>
          <p:cNvPr id="4" name="Picture 3">
            <a:extLst>
              <a:ext uri="{FF2B5EF4-FFF2-40B4-BE49-F238E27FC236}">
                <a16:creationId xmlns:a16="http://schemas.microsoft.com/office/drawing/2014/main" id="{27AD7244-0015-474A-A493-0BCE1C459E4C}"/>
              </a:ext>
            </a:extLst>
          </p:cNvPr>
          <p:cNvPicPr/>
          <p:nvPr/>
        </p:nvPicPr>
        <p:blipFill>
          <a:blip r:embed="rId4">
            <a:clrChange>
              <a:clrFrom>
                <a:srgbClr val="FFFFFF"/>
              </a:clrFrom>
              <a:clrTo>
                <a:srgbClr val="FFFFFF">
                  <a:alpha val="0"/>
                </a:srgbClr>
              </a:clrTo>
            </a:clrChange>
          </a:blip>
          <a:stretch>
            <a:fillRect/>
          </a:stretch>
        </p:blipFill>
        <p:spPr>
          <a:xfrm>
            <a:off x="7128774" y="1240295"/>
            <a:ext cx="4375837" cy="2638026"/>
          </a:xfrm>
          <a:prstGeom prst="rect">
            <a:avLst/>
          </a:prstGeom>
        </p:spPr>
      </p:pic>
      <p:sp>
        <p:nvSpPr>
          <p:cNvPr id="2" name="Title 1">
            <a:extLst>
              <a:ext uri="{FF2B5EF4-FFF2-40B4-BE49-F238E27FC236}">
                <a16:creationId xmlns:a16="http://schemas.microsoft.com/office/drawing/2014/main" id="{DF866CAF-F22F-4F6B-89D6-E4AD470A9489}"/>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dirty="0"/>
              <a:t>Breeds and Color</a:t>
            </a:r>
          </a:p>
        </p:txBody>
      </p:sp>
    </p:spTree>
    <p:extLst>
      <p:ext uri="{BB962C8B-B14F-4D97-AF65-F5344CB8AC3E}">
        <p14:creationId xmlns:p14="http://schemas.microsoft.com/office/powerpoint/2010/main" val="3357889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9B5B69-A297-4D2F-8B89-529DA8A273B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3E39D215-BF38-4094-82D7-61DED11452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 name="Freeform 12">
              <a:extLst>
                <a:ext uri="{FF2B5EF4-FFF2-40B4-BE49-F238E27FC236}">
                  <a16:creationId xmlns:a16="http://schemas.microsoft.com/office/drawing/2014/main" id="{7412700A-91C4-4126-8F17-3B9449DBB38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 name="Freeform 13">
              <a:extLst>
                <a:ext uri="{FF2B5EF4-FFF2-40B4-BE49-F238E27FC236}">
                  <a16:creationId xmlns:a16="http://schemas.microsoft.com/office/drawing/2014/main" id="{DF985802-25A8-4B99-89F0-2A42EC325F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 name="Freeform 14">
              <a:extLst>
                <a:ext uri="{FF2B5EF4-FFF2-40B4-BE49-F238E27FC236}">
                  <a16:creationId xmlns:a16="http://schemas.microsoft.com/office/drawing/2014/main" id="{F54C35AF-DB92-4205-A779-2A385B71433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8" name="Freeform 15">
              <a:extLst>
                <a:ext uri="{FF2B5EF4-FFF2-40B4-BE49-F238E27FC236}">
                  <a16:creationId xmlns:a16="http://schemas.microsoft.com/office/drawing/2014/main" id="{9F845211-1F53-4E0A-891E-B78A206F078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9149C7DD-9998-4805-BFC8-CEF5F5DF31A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0" name="Freeform 17">
              <a:extLst>
                <a:ext uri="{FF2B5EF4-FFF2-40B4-BE49-F238E27FC236}">
                  <a16:creationId xmlns:a16="http://schemas.microsoft.com/office/drawing/2014/main" id="{47C8036D-3ECA-43DA-BAF5-3C65CF4112F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 name="Freeform 18">
              <a:extLst>
                <a:ext uri="{FF2B5EF4-FFF2-40B4-BE49-F238E27FC236}">
                  <a16:creationId xmlns:a16="http://schemas.microsoft.com/office/drawing/2014/main" id="{29C15912-CDE8-4DF3-9324-273FB4C86DC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2" name="Freeform 19">
              <a:extLst>
                <a:ext uri="{FF2B5EF4-FFF2-40B4-BE49-F238E27FC236}">
                  <a16:creationId xmlns:a16="http://schemas.microsoft.com/office/drawing/2014/main" id="{37C68D51-B7DA-4572-AB7E-708540B3C66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 name="Freeform 20">
              <a:extLst>
                <a:ext uri="{FF2B5EF4-FFF2-40B4-BE49-F238E27FC236}">
                  <a16:creationId xmlns:a16="http://schemas.microsoft.com/office/drawing/2014/main" id="{1AF802CB-4E9E-4895-9363-C119914909A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4" name="Freeform 21">
              <a:extLst>
                <a:ext uri="{FF2B5EF4-FFF2-40B4-BE49-F238E27FC236}">
                  <a16:creationId xmlns:a16="http://schemas.microsoft.com/office/drawing/2014/main" id="{615760E5-5F27-4735-B01C-78E05F3FBB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 name="Freeform 22">
              <a:extLst>
                <a:ext uri="{FF2B5EF4-FFF2-40B4-BE49-F238E27FC236}">
                  <a16:creationId xmlns:a16="http://schemas.microsoft.com/office/drawing/2014/main" id="{DB9C6516-B2DB-432F-BD3A-A1792BD46F8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7" name="Group 56">
            <a:extLst>
              <a:ext uri="{FF2B5EF4-FFF2-40B4-BE49-F238E27FC236}">
                <a16:creationId xmlns:a16="http://schemas.microsoft.com/office/drawing/2014/main" id="{BC9C8D0D-644B-4B97-B83C-CC8E64361D4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F8BE1EA6-80CF-446B-A4FE-3F935A51C0E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 name="Freeform 28">
              <a:extLst>
                <a:ext uri="{FF2B5EF4-FFF2-40B4-BE49-F238E27FC236}">
                  <a16:creationId xmlns:a16="http://schemas.microsoft.com/office/drawing/2014/main" id="{10E39808-F4F7-43DE-AB53-82B7B55EA47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0" name="Freeform 29">
              <a:extLst>
                <a:ext uri="{FF2B5EF4-FFF2-40B4-BE49-F238E27FC236}">
                  <a16:creationId xmlns:a16="http://schemas.microsoft.com/office/drawing/2014/main" id="{6ED5109A-600A-4C23-9BB3-C4C19C2D9F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 name="Freeform 30">
              <a:extLst>
                <a:ext uri="{FF2B5EF4-FFF2-40B4-BE49-F238E27FC236}">
                  <a16:creationId xmlns:a16="http://schemas.microsoft.com/office/drawing/2014/main" id="{D76FF73F-8CA3-42B0-A680-353805CD2A5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 name="Freeform 31">
              <a:extLst>
                <a:ext uri="{FF2B5EF4-FFF2-40B4-BE49-F238E27FC236}">
                  <a16:creationId xmlns:a16="http://schemas.microsoft.com/office/drawing/2014/main" id="{B26A6949-3BEB-422A-854C-D4E26E4CF1D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 name="Freeform 32">
              <a:extLst>
                <a:ext uri="{FF2B5EF4-FFF2-40B4-BE49-F238E27FC236}">
                  <a16:creationId xmlns:a16="http://schemas.microsoft.com/office/drawing/2014/main" id="{FE07AD25-30AF-40CD-B901-DF1EDBD682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4" name="Freeform 33">
              <a:extLst>
                <a:ext uri="{FF2B5EF4-FFF2-40B4-BE49-F238E27FC236}">
                  <a16:creationId xmlns:a16="http://schemas.microsoft.com/office/drawing/2014/main" id="{5AA460AF-7760-4F15-881A-6F0BFDBCDF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 name="Freeform 34">
              <a:extLst>
                <a:ext uri="{FF2B5EF4-FFF2-40B4-BE49-F238E27FC236}">
                  <a16:creationId xmlns:a16="http://schemas.microsoft.com/office/drawing/2014/main" id="{EE53C70E-5D92-4C42-A34F-9F7D16006B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6" name="Freeform 35">
              <a:extLst>
                <a:ext uri="{FF2B5EF4-FFF2-40B4-BE49-F238E27FC236}">
                  <a16:creationId xmlns:a16="http://schemas.microsoft.com/office/drawing/2014/main" id="{C27614EE-0086-4D34-99BD-52F03708DC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 name="Freeform 36">
              <a:extLst>
                <a:ext uri="{FF2B5EF4-FFF2-40B4-BE49-F238E27FC236}">
                  <a16:creationId xmlns:a16="http://schemas.microsoft.com/office/drawing/2014/main" id="{326919B9-3ED4-4744-A713-326B3BAF628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8" name="Freeform 37">
              <a:extLst>
                <a:ext uri="{FF2B5EF4-FFF2-40B4-BE49-F238E27FC236}">
                  <a16:creationId xmlns:a16="http://schemas.microsoft.com/office/drawing/2014/main" id="{898BDBF5-8AA3-49CD-999A-ABA1F7AE34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 name="Freeform 38">
              <a:extLst>
                <a:ext uri="{FF2B5EF4-FFF2-40B4-BE49-F238E27FC236}">
                  <a16:creationId xmlns:a16="http://schemas.microsoft.com/office/drawing/2014/main" id="{AF8ED3E0-CBE7-48C4-8F9E-FF98079CDBD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 name="Rectangle 70">
            <a:extLst>
              <a:ext uri="{FF2B5EF4-FFF2-40B4-BE49-F238E27FC236}">
                <a16:creationId xmlns:a16="http://schemas.microsoft.com/office/drawing/2014/main" id="{A84F153B-2093-4171-BD2D-1631695C9B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3" name="Freeform 6">
            <a:extLst>
              <a:ext uri="{FF2B5EF4-FFF2-40B4-BE49-F238E27FC236}">
                <a16:creationId xmlns:a16="http://schemas.microsoft.com/office/drawing/2014/main" id="{DB5BC99D-7BEA-4F13-B82B-A956E2D097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36" name="Picture 35">
            <a:extLst>
              <a:ext uri="{FF2B5EF4-FFF2-40B4-BE49-F238E27FC236}">
                <a16:creationId xmlns:a16="http://schemas.microsoft.com/office/drawing/2014/main" id="{1E40B418-5136-4F14-90CF-FBC2D1080E07}"/>
              </a:ext>
            </a:extLst>
          </p:cNvPr>
          <p:cNvPicPr/>
          <p:nvPr/>
        </p:nvPicPr>
        <p:blipFill>
          <a:blip r:embed="rId2">
            <a:clrChange>
              <a:clrFrom>
                <a:srgbClr val="FFFFFF"/>
              </a:clrFrom>
              <a:clrTo>
                <a:srgbClr val="FFFFFF">
                  <a:alpha val="0"/>
                </a:srgbClr>
              </a:clrTo>
            </a:clrChange>
          </a:blip>
          <a:stretch>
            <a:fillRect/>
          </a:stretch>
        </p:blipFill>
        <p:spPr>
          <a:xfrm>
            <a:off x="2589212" y="1243435"/>
            <a:ext cx="4375837" cy="2638026"/>
          </a:xfrm>
          <a:prstGeom prst="rect">
            <a:avLst/>
          </a:prstGeom>
        </p:spPr>
      </p:pic>
      <p:pic>
        <p:nvPicPr>
          <p:cNvPr id="38" name="Picture 37">
            <a:extLst>
              <a:ext uri="{FF2B5EF4-FFF2-40B4-BE49-F238E27FC236}">
                <a16:creationId xmlns:a16="http://schemas.microsoft.com/office/drawing/2014/main" id="{AB34B815-21A4-41D4-8D4B-4BA109404D90}"/>
              </a:ext>
            </a:extLst>
          </p:cNvPr>
          <p:cNvPicPr/>
          <p:nvPr/>
        </p:nvPicPr>
        <p:blipFill>
          <a:blip r:embed="rId3">
            <a:clrChange>
              <a:clrFrom>
                <a:srgbClr val="FFFFFF"/>
              </a:clrFrom>
              <a:clrTo>
                <a:srgbClr val="FFFFFF">
                  <a:alpha val="0"/>
                </a:srgbClr>
              </a:clrTo>
            </a:clrChange>
          </a:blip>
          <a:stretch>
            <a:fillRect/>
          </a:stretch>
        </p:blipFill>
        <p:spPr>
          <a:xfrm>
            <a:off x="7128774" y="1240295"/>
            <a:ext cx="4375837" cy="2638026"/>
          </a:xfrm>
          <a:prstGeom prst="rect">
            <a:avLst/>
          </a:prstGeom>
        </p:spPr>
      </p:pic>
      <p:sp>
        <p:nvSpPr>
          <p:cNvPr id="2" name="Title 1">
            <a:extLst>
              <a:ext uri="{FF2B5EF4-FFF2-40B4-BE49-F238E27FC236}">
                <a16:creationId xmlns:a16="http://schemas.microsoft.com/office/drawing/2014/main" id="{48BBFA1F-D409-495F-A6C9-E955CCE0C83C}"/>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dirty="0"/>
              <a:t>Animal Sex on Outcome</a:t>
            </a:r>
          </a:p>
        </p:txBody>
      </p:sp>
    </p:spTree>
    <p:extLst>
      <p:ext uri="{BB962C8B-B14F-4D97-AF65-F5344CB8AC3E}">
        <p14:creationId xmlns:p14="http://schemas.microsoft.com/office/powerpoint/2010/main" val="282756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9B5B69-A297-4D2F-8B89-529DA8A273B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3E39D215-BF38-4094-82D7-61DED114527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7412700A-91C4-4126-8F17-3B9449DBB38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DF985802-25A8-4B99-89F0-2A42EC325F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F54C35AF-DB92-4205-A779-2A385B71433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9F845211-1F53-4E0A-891E-B78A206F078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9149C7DD-9998-4805-BFC8-CEF5F5DF31A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47C8036D-3ECA-43DA-BAF5-3C65CF4112F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29C15912-CDE8-4DF3-9324-273FB4C86DC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37C68D51-B7DA-4572-AB7E-708540B3C66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1AF802CB-4E9E-4895-9363-C119914909A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615760E5-5F27-4735-B01C-78E05F3FBB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DB9C6516-B2DB-432F-BD3A-A1792BD46F8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BC9C8D0D-644B-4B97-B83C-CC8E64361D4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F8BE1EA6-80CF-446B-A4FE-3F935A51C0E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10E39808-F4F7-43DE-AB53-82B7B55EA47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6ED5109A-600A-4C23-9BB3-C4C19C2D9F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D76FF73F-8CA3-42B0-A680-353805CD2A5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B26A6949-3BEB-422A-854C-D4E26E4CF1D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FE07AD25-30AF-40CD-B901-DF1EDBD682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5AA460AF-7760-4F15-881A-6F0BFDBCDF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EE53C70E-5D92-4C42-A34F-9F7D16006B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C27614EE-0086-4D34-99BD-52F03708DC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326919B9-3ED4-4744-A713-326B3BAF628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98BDBF5-8AA3-49CD-999A-ABA1F7AE34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AF8ED3E0-CBE7-48C4-8F9E-FF98079CDBD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A84F153B-2093-4171-BD2D-1631695C9B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6">
            <a:extLst>
              <a:ext uri="{FF2B5EF4-FFF2-40B4-BE49-F238E27FC236}">
                <a16:creationId xmlns:a16="http://schemas.microsoft.com/office/drawing/2014/main" id="{DB5BC99D-7BEA-4F13-B82B-A956E2D097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4" name="Picture 3" descr="A screenshot of a cell phone&#10;&#10;Description generated with very high confidence">
            <a:extLst>
              <a:ext uri="{FF2B5EF4-FFF2-40B4-BE49-F238E27FC236}">
                <a16:creationId xmlns:a16="http://schemas.microsoft.com/office/drawing/2014/main" id="{17B1776D-E443-4466-BF75-17422834A7CA}"/>
              </a:ext>
            </a:extLst>
          </p:cNvPr>
          <p:cNvPicPr/>
          <p:nvPr/>
        </p:nvPicPr>
        <p:blipFill>
          <a:blip r:embed="rId2">
            <a:clrChange>
              <a:clrFrom>
                <a:srgbClr val="FFFFFF"/>
              </a:clrFrom>
              <a:clrTo>
                <a:srgbClr val="FFFFFF">
                  <a:alpha val="0"/>
                </a:srgbClr>
              </a:clrTo>
            </a:clrChange>
          </a:blip>
          <a:stretch>
            <a:fillRect/>
          </a:stretch>
        </p:blipFill>
        <p:spPr>
          <a:xfrm>
            <a:off x="2589212" y="1243435"/>
            <a:ext cx="4375837" cy="2638026"/>
          </a:xfrm>
          <a:prstGeom prst="rect">
            <a:avLst/>
          </a:prstGeom>
        </p:spPr>
      </p:pic>
      <p:pic>
        <p:nvPicPr>
          <p:cNvPr id="5" name="Picture 4" descr="A screenshot of a cell phone&#10;&#10;Description generated with very high confidence">
            <a:extLst>
              <a:ext uri="{FF2B5EF4-FFF2-40B4-BE49-F238E27FC236}">
                <a16:creationId xmlns:a16="http://schemas.microsoft.com/office/drawing/2014/main" id="{8B6D08C6-AA06-44C2-992F-06F983C81249}"/>
              </a:ext>
            </a:extLst>
          </p:cNvPr>
          <p:cNvPicPr/>
          <p:nvPr/>
        </p:nvPicPr>
        <p:blipFill>
          <a:blip r:embed="rId3">
            <a:clrChange>
              <a:clrFrom>
                <a:srgbClr val="FFFFFF"/>
              </a:clrFrom>
              <a:clrTo>
                <a:srgbClr val="FFFFFF">
                  <a:alpha val="0"/>
                </a:srgbClr>
              </a:clrTo>
            </a:clrChange>
          </a:blip>
          <a:stretch>
            <a:fillRect/>
          </a:stretch>
        </p:blipFill>
        <p:spPr>
          <a:xfrm>
            <a:off x="7128774" y="1240295"/>
            <a:ext cx="4375837" cy="2638026"/>
          </a:xfrm>
          <a:prstGeom prst="rect">
            <a:avLst/>
          </a:prstGeom>
        </p:spPr>
      </p:pic>
      <p:sp>
        <p:nvSpPr>
          <p:cNvPr id="2" name="Title 1">
            <a:extLst>
              <a:ext uri="{FF2B5EF4-FFF2-40B4-BE49-F238E27FC236}">
                <a16:creationId xmlns:a16="http://schemas.microsoft.com/office/drawing/2014/main" id="{A38B4832-9656-4BEB-A05F-36BBCFAC2D0C}"/>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a:t>Intake Type and Condition</a:t>
            </a:r>
          </a:p>
        </p:txBody>
      </p:sp>
    </p:spTree>
    <p:extLst>
      <p:ext uri="{BB962C8B-B14F-4D97-AF65-F5344CB8AC3E}">
        <p14:creationId xmlns:p14="http://schemas.microsoft.com/office/powerpoint/2010/main" val="3297315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5" name="Group 8">
            <a:extLst>
              <a:ext uri="{FF2B5EF4-FFF2-40B4-BE49-F238E27FC236}">
                <a16:creationId xmlns:a16="http://schemas.microsoft.com/office/drawing/2014/main" id="{166BF9EE-F7AC-4FA5-AC7E-001B3A642F7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6" name="Group 22">
            <a:extLst>
              <a:ext uri="{FF2B5EF4-FFF2-40B4-BE49-F238E27FC236}">
                <a16:creationId xmlns:a16="http://schemas.microsoft.com/office/drawing/2014/main" id="{E312DBA5-56D8-42B2-BA94-28168C2A670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7" name="Rectangle 36">
            <a:extLst>
              <a:ext uri="{FF2B5EF4-FFF2-40B4-BE49-F238E27FC236}">
                <a16:creationId xmlns:a16="http://schemas.microsoft.com/office/drawing/2014/main" id="{1996130F-9AB5-4DE9-8574-3AF891C5C1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6">
            <a:extLst>
              <a:ext uri="{FF2B5EF4-FFF2-40B4-BE49-F238E27FC236}">
                <a16:creationId xmlns:a16="http://schemas.microsoft.com/office/drawing/2014/main" id="{3623DEAC-F39C-45D6-86DC-1033F64295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4" name="Picture 3">
            <a:extLst>
              <a:ext uri="{FF2B5EF4-FFF2-40B4-BE49-F238E27FC236}">
                <a16:creationId xmlns:a16="http://schemas.microsoft.com/office/drawing/2014/main" id="{8693638E-246E-48FD-92BD-3ED94ECFC81A}"/>
              </a:ext>
            </a:extLst>
          </p:cNvPr>
          <p:cNvPicPr/>
          <p:nvPr/>
        </p:nvPicPr>
        <p:blipFill>
          <a:blip r:embed="rId2">
            <a:clrChange>
              <a:clrFrom>
                <a:srgbClr val="FFFFFF"/>
              </a:clrFrom>
              <a:clrTo>
                <a:srgbClr val="FFFFFF">
                  <a:alpha val="0"/>
                </a:srgbClr>
              </a:clrTo>
            </a:clrChange>
          </a:blip>
          <a:stretch>
            <a:fillRect/>
          </a:stretch>
        </p:blipFill>
        <p:spPr>
          <a:xfrm>
            <a:off x="2589212" y="634963"/>
            <a:ext cx="6394447" cy="3854971"/>
          </a:xfrm>
          <a:prstGeom prst="rect">
            <a:avLst/>
          </a:prstGeom>
        </p:spPr>
      </p:pic>
      <p:sp>
        <p:nvSpPr>
          <p:cNvPr id="2" name="Title 1">
            <a:extLst>
              <a:ext uri="{FF2B5EF4-FFF2-40B4-BE49-F238E27FC236}">
                <a16:creationId xmlns:a16="http://schemas.microsoft.com/office/drawing/2014/main" id="{901D50A1-2666-4C2E-88C8-E2856EFC651D}"/>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a:t>Outcome Types</a:t>
            </a:r>
          </a:p>
        </p:txBody>
      </p:sp>
    </p:spTree>
    <p:extLst>
      <p:ext uri="{BB962C8B-B14F-4D97-AF65-F5344CB8AC3E}">
        <p14:creationId xmlns:p14="http://schemas.microsoft.com/office/powerpoint/2010/main" val="1413786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D50A1-2666-4C2E-88C8-E2856EFC651D}"/>
              </a:ext>
            </a:extLst>
          </p:cNvPr>
          <p:cNvSpPr>
            <a:spLocks noGrp="1"/>
          </p:cNvSpPr>
          <p:nvPr>
            <p:ph type="title"/>
          </p:nvPr>
        </p:nvSpPr>
        <p:spPr>
          <a:xfrm>
            <a:off x="1808302" y="5494281"/>
            <a:ext cx="8915399" cy="823448"/>
          </a:xfrm>
        </p:spPr>
        <p:txBody>
          <a:bodyPr vert="horz" lIns="91440" tIns="45720" rIns="91440" bIns="45720" rtlCol="0" anchor="b">
            <a:normAutofit/>
          </a:bodyPr>
          <a:lstStyle/>
          <a:p>
            <a:r>
              <a:rPr lang="en-US" sz="4400" dirty="0"/>
              <a:t>Outcome Types Comparison</a:t>
            </a:r>
          </a:p>
        </p:txBody>
      </p:sp>
      <p:pic>
        <p:nvPicPr>
          <p:cNvPr id="36" name="Picture 35">
            <a:extLst>
              <a:ext uri="{FF2B5EF4-FFF2-40B4-BE49-F238E27FC236}">
                <a16:creationId xmlns:a16="http://schemas.microsoft.com/office/drawing/2014/main" id="{82C7C426-AA02-4A1B-9CF8-0D2D7173D408}"/>
              </a:ext>
            </a:extLst>
          </p:cNvPr>
          <p:cNvPicPr/>
          <p:nvPr/>
        </p:nvPicPr>
        <p:blipFill>
          <a:blip r:embed="rId3">
            <a:clrChange>
              <a:clrFrom>
                <a:srgbClr val="FFFFFF"/>
              </a:clrFrom>
              <a:clrTo>
                <a:srgbClr val="FFFFFF">
                  <a:alpha val="0"/>
                </a:srgbClr>
              </a:clrTo>
            </a:clrChange>
          </a:blip>
          <a:stretch>
            <a:fillRect/>
          </a:stretch>
        </p:blipFill>
        <p:spPr>
          <a:xfrm>
            <a:off x="1808302" y="540269"/>
            <a:ext cx="3835986" cy="2118049"/>
          </a:xfrm>
          <a:prstGeom prst="rect">
            <a:avLst/>
          </a:prstGeom>
        </p:spPr>
      </p:pic>
      <p:pic>
        <p:nvPicPr>
          <p:cNvPr id="37" name="Picture 36">
            <a:extLst>
              <a:ext uri="{FF2B5EF4-FFF2-40B4-BE49-F238E27FC236}">
                <a16:creationId xmlns:a16="http://schemas.microsoft.com/office/drawing/2014/main" id="{2452B5A4-54D5-4E5F-9518-1E47A19927BA}"/>
              </a:ext>
            </a:extLst>
          </p:cNvPr>
          <p:cNvPicPr/>
          <p:nvPr/>
        </p:nvPicPr>
        <p:blipFill>
          <a:blip r:embed="rId4">
            <a:clrChange>
              <a:clrFrom>
                <a:srgbClr val="FFFFFF"/>
              </a:clrFrom>
              <a:clrTo>
                <a:srgbClr val="FFFFFF">
                  <a:alpha val="0"/>
                </a:srgbClr>
              </a:clrTo>
            </a:clrChange>
          </a:blip>
          <a:stretch>
            <a:fillRect/>
          </a:stretch>
        </p:blipFill>
        <p:spPr>
          <a:xfrm>
            <a:off x="6606464" y="540271"/>
            <a:ext cx="3835986" cy="2118048"/>
          </a:xfrm>
          <a:prstGeom prst="rect">
            <a:avLst/>
          </a:prstGeom>
        </p:spPr>
      </p:pic>
      <p:pic>
        <p:nvPicPr>
          <p:cNvPr id="38" name="Picture 37">
            <a:extLst>
              <a:ext uri="{FF2B5EF4-FFF2-40B4-BE49-F238E27FC236}">
                <a16:creationId xmlns:a16="http://schemas.microsoft.com/office/drawing/2014/main" id="{2513AC69-D685-467D-931D-24B7FBA2996C}"/>
              </a:ext>
            </a:extLst>
          </p:cNvPr>
          <p:cNvPicPr/>
          <p:nvPr/>
        </p:nvPicPr>
        <p:blipFill>
          <a:blip r:embed="rId5">
            <a:clrChange>
              <a:clrFrom>
                <a:srgbClr val="FFFFFF"/>
              </a:clrFrom>
              <a:clrTo>
                <a:srgbClr val="FFFFFF">
                  <a:alpha val="0"/>
                </a:srgbClr>
              </a:clrTo>
            </a:clrChange>
          </a:blip>
          <a:stretch>
            <a:fillRect/>
          </a:stretch>
        </p:blipFill>
        <p:spPr>
          <a:xfrm>
            <a:off x="1808302" y="3045040"/>
            <a:ext cx="3835987" cy="2305251"/>
          </a:xfrm>
          <a:prstGeom prst="rect">
            <a:avLst/>
          </a:prstGeom>
        </p:spPr>
      </p:pic>
      <p:pic>
        <p:nvPicPr>
          <p:cNvPr id="39" name="Picture 38">
            <a:extLst>
              <a:ext uri="{FF2B5EF4-FFF2-40B4-BE49-F238E27FC236}">
                <a16:creationId xmlns:a16="http://schemas.microsoft.com/office/drawing/2014/main" id="{11599924-8669-4E10-AD75-015144E79D43}"/>
              </a:ext>
            </a:extLst>
          </p:cNvPr>
          <p:cNvPicPr/>
          <p:nvPr/>
        </p:nvPicPr>
        <p:blipFill>
          <a:blip r:embed="rId6">
            <a:clrChange>
              <a:clrFrom>
                <a:srgbClr val="FFFFFF"/>
              </a:clrFrom>
              <a:clrTo>
                <a:srgbClr val="FFFFFF">
                  <a:alpha val="0"/>
                </a:srgbClr>
              </a:clrTo>
            </a:clrChange>
          </a:blip>
          <a:stretch>
            <a:fillRect/>
          </a:stretch>
        </p:blipFill>
        <p:spPr>
          <a:xfrm>
            <a:off x="6731399" y="3045040"/>
            <a:ext cx="3835986" cy="2305252"/>
          </a:xfrm>
          <a:prstGeom prst="rect">
            <a:avLst/>
          </a:prstGeom>
        </p:spPr>
      </p:pic>
    </p:spTree>
    <p:extLst>
      <p:ext uri="{BB962C8B-B14F-4D97-AF65-F5344CB8AC3E}">
        <p14:creationId xmlns:p14="http://schemas.microsoft.com/office/powerpoint/2010/main" val="187508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D25866-F15D-40A4-AEC5-47C044637A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DCB8E995-36E8-40B6-82D4-F52DE2987B5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DF54AEB5-68B5-46AE-B8F0-EEBE5DFED80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E3F708CB-F094-4EE7-8AD5-A462F1DF8B8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ECFCFB22-E8B5-4FAC-A354-E7E0CE6F2B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ED1DB3B4-A6DC-476F-986E-DF361EE842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4EE13DFA-3489-4DE6-9154-34D9CB4005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5CD12D51-F9A8-4CC9-B9C9-206EAFD8C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66B326C-1178-40F9-A265-6067D363B4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12F3B319-F00B-4755-BC54-95511E21DB2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3079D7BD-8A3F-47F6-8407-D9DA96FF351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1F97C31C-8585-43FB-924B-8ADD651233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A33E1C89-7E74-49BF-A5D1-9A352ED03E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0C4A17ED-96AA-44A6-A050-E1A7A1CDD9E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FBB2A87E-3E24-4A6F-9FD8-0F1436D4D3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257F945B-2AA3-4328-BFF5-20DE64011B0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E1A7230F-6A6F-403C-9D83-7176E28525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E33E315A-9CB0-460E-A8B7-0A064BBFA0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22CAAD33-CFAD-4E61-82AE-0C6F838530D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1A20E13C-2540-4000-A13B-8F781100E38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51EF0A01-E03D-448B-B12E-D5BFC6D0D22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8286A03-168E-477B-8876-2C53E4950D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3DFFC705-1899-4E4C-AE76-F85BAF2F66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01C9598D-BDF6-4A24-83B6-4DCA4D1349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950C8213-67CD-4DEF-AA44-8BB3101392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2016FE1D-E3EB-4CF6-809B-159872CC787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CE6C63DC-BAE4-42B6-8FDF-F6467C2D2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5BD23F8E-2E78-4C84-8EFB-FE6C8ACB7F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F81819F9-8CAC-4A6C-8F06-0482027F97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A98CC08-AEC2-4E8F-8F52-0F5C6372DB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258E44FC-92AD-43A0-BB05-DB268C82D8B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6" name="Freeform 13">
              <a:extLst>
                <a:ext uri="{FF2B5EF4-FFF2-40B4-BE49-F238E27FC236}">
                  <a16:creationId xmlns:a16="http://schemas.microsoft.com/office/drawing/2014/main" id="{C63D3083-A56C-4199-8DE0-63C8BE9EDFE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7" name="Freeform 14">
              <a:extLst>
                <a:ext uri="{FF2B5EF4-FFF2-40B4-BE49-F238E27FC236}">
                  <a16:creationId xmlns:a16="http://schemas.microsoft.com/office/drawing/2014/main" id="{C7CD3581-635D-438F-A64F-68404E7AE0B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8" name="Freeform 15">
              <a:extLst>
                <a:ext uri="{FF2B5EF4-FFF2-40B4-BE49-F238E27FC236}">
                  <a16:creationId xmlns:a16="http://schemas.microsoft.com/office/drawing/2014/main" id="{AD6904C0-211C-41A2-BDB8-3B07C90BBB4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9" name="Freeform 16">
              <a:extLst>
                <a:ext uri="{FF2B5EF4-FFF2-40B4-BE49-F238E27FC236}">
                  <a16:creationId xmlns:a16="http://schemas.microsoft.com/office/drawing/2014/main" id="{B0837DA6-CAF9-4E78-A39E-6358EDE2B1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0" name="Freeform 17">
              <a:extLst>
                <a:ext uri="{FF2B5EF4-FFF2-40B4-BE49-F238E27FC236}">
                  <a16:creationId xmlns:a16="http://schemas.microsoft.com/office/drawing/2014/main" id="{0A99DD7D-3AB3-471E-842F-8AFEA09D07E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1" name="Freeform 18">
              <a:extLst>
                <a:ext uri="{FF2B5EF4-FFF2-40B4-BE49-F238E27FC236}">
                  <a16:creationId xmlns:a16="http://schemas.microsoft.com/office/drawing/2014/main" id="{9C70B0D4-92FE-478F-86BD-93BA2C4DFCD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2" name="Freeform 19">
              <a:extLst>
                <a:ext uri="{FF2B5EF4-FFF2-40B4-BE49-F238E27FC236}">
                  <a16:creationId xmlns:a16="http://schemas.microsoft.com/office/drawing/2014/main" id="{C9156BE6-11D4-4696-9E3F-C325BFAC819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3" name="Freeform 20">
              <a:extLst>
                <a:ext uri="{FF2B5EF4-FFF2-40B4-BE49-F238E27FC236}">
                  <a16:creationId xmlns:a16="http://schemas.microsoft.com/office/drawing/2014/main" id="{4E667226-1D20-4A9D-BBE3-AC17EA436F0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4" name="Freeform 21">
              <a:extLst>
                <a:ext uri="{FF2B5EF4-FFF2-40B4-BE49-F238E27FC236}">
                  <a16:creationId xmlns:a16="http://schemas.microsoft.com/office/drawing/2014/main" id="{2F87E3B6-5202-4434-9B26-42B46774F32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5" name="Freeform 22">
              <a:extLst>
                <a:ext uri="{FF2B5EF4-FFF2-40B4-BE49-F238E27FC236}">
                  <a16:creationId xmlns:a16="http://schemas.microsoft.com/office/drawing/2014/main" id="{AEA5E85F-F1F4-40E4-A62C-95324F6749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7" name="Group 56">
            <a:extLst>
              <a:ext uri="{FF2B5EF4-FFF2-40B4-BE49-F238E27FC236}">
                <a16:creationId xmlns:a16="http://schemas.microsoft.com/office/drawing/2014/main" id="{40A75861-F6C5-44A9-B161-B03701CBDE0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9" name="Freeform 28">
              <a:extLst>
                <a:ext uri="{FF2B5EF4-FFF2-40B4-BE49-F238E27FC236}">
                  <a16:creationId xmlns:a16="http://schemas.microsoft.com/office/drawing/2014/main" id="{26178CE4-DA2D-46EA-AB8D-341C5AC563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0" name="Freeform 29">
              <a:extLst>
                <a:ext uri="{FF2B5EF4-FFF2-40B4-BE49-F238E27FC236}">
                  <a16:creationId xmlns:a16="http://schemas.microsoft.com/office/drawing/2014/main" id="{698E9F53-8381-4FA5-A510-846925D242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1" name="Freeform 30">
              <a:extLst>
                <a:ext uri="{FF2B5EF4-FFF2-40B4-BE49-F238E27FC236}">
                  <a16:creationId xmlns:a16="http://schemas.microsoft.com/office/drawing/2014/main" id="{B13CE284-F21E-411B-BB8E-9C03B853CE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2" name="Freeform 31">
              <a:extLst>
                <a:ext uri="{FF2B5EF4-FFF2-40B4-BE49-F238E27FC236}">
                  <a16:creationId xmlns:a16="http://schemas.microsoft.com/office/drawing/2014/main" id="{23DF4578-4703-437C-A797-2A2D0CEE5F4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3" name="Freeform 32">
              <a:extLst>
                <a:ext uri="{FF2B5EF4-FFF2-40B4-BE49-F238E27FC236}">
                  <a16:creationId xmlns:a16="http://schemas.microsoft.com/office/drawing/2014/main" id="{F878F330-AF64-4F8F-88FD-A4A408D6D36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4" name="Freeform 33">
              <a:extLst>
                <a:ext uri="{FF2B5EF4-FFF2-40B4-BE49-F238E27FC236}">
                  <a16:creationId xmlns:a16="http://schemas.microsoft.com/office/drawing/2014/main" id="{AC9B00BF-4FB7-42FA-BBBD-7DB54ED3F06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5" name="Freeform 34">
              <a:extLst>
                <a:ext uri="{FF2B5EF4-FFF2-40B4-BE49-F238E27FC236}">
                  <a16:creationId xmlns:a16="http://schemas.microsoft.com/office/drawing/2014/main" id="{BD3D64CA-2AAD-4609-8DAA-3EAD4609A6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6" name="Freeform 35">
              <a:extLst>
                <a:ext uri="{FF2B5EF4-FFF2-40B4-BE49-F238E27FC236}">
                  <a16:creationId xmlns:a16="http://schemas.microsoft.com/office/drawing/2014/main" id="{C669E05A-8550-4E91-B29E-E1912228EC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7" name="Freeform 36">
              <a:extLst>
                <a:ext uri="{FF2B5EF4-FFF2-40B4-BE49-F238E27FC236}">
                  <a16:creationId xmlns:a16="http://schemas.microsoft.com/office/drawing/2014/main" id="{F8C1FD53-1E8F-46CA-BC2D-FCEC4DAE0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8" name="Freeform 37">
              <a:extLst>
                <a:ext uri="{FF2B5EF4-FFF2-40B4-BE49-F238E27FC236}">
                  <a16:creationId xmlns:a16="http://schemas.microsoft.com/office/drawing/2014/main" id="{CC97A31F-CFDE-4EA3-98F1-13FDD16702E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9" name="Freeform 38">
              <a:extLst>
                <a:ext uri="{FF2B5EF4-FFF2-40B4-BE49-F238E27FC236}">
                  <a16:creationId xmlns:a16="http://schemas.microsoft.com/office/drawing/2014/main" id="{9E1540E7-E6C3-4907-B70A-B1756836559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1" name="Freeform 11">
            <a:extLst>
              <a:ext uri="{FF2B5EF4-FFF2-40B4-BE49-F238E27FC236}">
                <a16:creationId xmlns:a16="http://schemas.microsoft.com/office/drawing/2014/main" id="{1310EFE2-B91D-47E7-B117-C2A802800A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 name="Title 1">
            <a:extLst>
              <a:ext uri="{FF2B5EF4-FFF2-40B4-BE49-F238E27FC236}">
                <a16:creationId xmlns:a16="http://schemas.microsoft.com/office/drawing/2014/main" id="{9AFEF1FA-5FEB-4AC6-B150-8DF00CD158F4}"/>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a:t>Analysis</a:t>
            </a:r>
          </a:p>
        </p:txBody>
      </p:sp>
    </p:spTree>
    <p:extLst>
      <p:ext uri="{BB962C8B-B14F-4D97-AF65-F5344CB8AC3E}">
        <p14:creationId xmlns:p14="http://schemas.microsoft.com/office/powerpoint/2010/main" val="3764692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D25866-F15D-40A4-AEC5-47C044637A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DCB8E995-36E8-40B6-82D4-F52DE2987B5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DF54AEB5-68B5-46AE-B8F0-EEBE5DFED80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E3F708CB-F094-4EE7-8AD5-A462F1DF8B8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ECFCFB22-E8B5-4FAC-A354-E7E0CE6F2B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ED1DB3B4-A6DC-476F-986E-DF361EE842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4EE13DFA-3489-4DE6-9154-34D9CB4005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5CD12D51-F9A8-4CC9-B9C9-206EAFD8C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66B326C-1178-40F9-A265-6067D363B4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12F3B319-F00B-4755-BC54-95511E21DB2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3079D7BD-8A3F-47F6-8407-D9DA96FF351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1F97C31C-8585-43FB-924B-8ADD651233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A33E1C89-7E74-49BF-A5D1-9A352ED03E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0C4A17ED-96AA-44A6-A050-E1A7A1CDD9E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FBB2A87E-3E24-4A6F-9FD8-0F1436D4D3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257F945B-2AA3-4328-BFF5-20DE64011B0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E1A7230F-6A6F-403C-9D83-7176E28525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E33E315A-9CB0-460E-A8B7-0A064BBFA0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22CAAD33-CFAD-4E61-82AE-0C6F838530D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1A20E13C-2540-4000-A13B-8F781100E38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51EF0A01-E03D-448B-B12E-D5BFC6D0D22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8286A03-168E-477B-8876-2C53E4950D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3DFFC705-1899-4E4C-AE76-F85BAF2F66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01C9598D-BDF6-4A24-83B6-4DCA4D1349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950C8213-67CD-4DEF-AA44-8BB3101392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2016FE1D-E3EB-4CF6-809B-159872CC787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CE6C63DC-BAE4-42B6-8FDF-F6467C2D2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5BD23F8E-2E78-4C84-8EFB-FE6C8ACB7F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F81819F9-8CAC-4A6C-8F06-0482027F97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A98CC08-AEC2-4E8F-8F52-0F5C6372DB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258E44FC-92AD-43A0-BB05-DB268C82D8B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6" name="Freeform 13">
              <a:extLst>
                <a:ext uri="{FF2B5EF4-FFF2-40B4-BE49-F238E27FC236}">
                  <a16:creationId xmlns:a16="http://schemas.microsoft.com/office/drawing/2014/main" id="{C63D3083-A56C-4199-8DE0-63C8BE9EDFE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7" name="Freeform 14">
              <a:extLst>
                <a:ext uri="{FF2B5EF4-FFF2-40B4-BE49-F238E27FC236}">
                  <a16:creationId xmlns:a16="http://schemas.microsoft.com/office/drawing/2014/main" id="{C7CD3581-635D-438F-A64F-68404E7AE0B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8" name="Freeform 15">
              <a:extLst>
                <a:ext uri="{FF2B5EF4-FFF2-40B4-BE49-F238E27FC236}">
                  <a16:creationId xmlns:a16="http://schemas.microsoft.com/office/drawing/2014/main" id="{AD6904C0-211C-41A2-BDB8-3B07C90BBB4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9" name="Freeform 16">
              <a:extLst>
                <a:ext uri="{FF2B5EF4-FFF2-40B4-BE49-F238E27FC236}">
                  <a16:creationId xmlns:a16="http://schemas.microsoft.com/office/drawing/2014/main" id="{B0837DA6-CAF9-4E78-A39E-6358EDE2B1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0" name="Freeform 17">
              <a:extLst>
                <a:ext uri="{FF2B5EF4-FFF2-40B4-BE49-F238E27FC236}">
                  <a16:creationId xmlns:a16="http://schemas.microsoft.com/office/drawing/2014/main" id="{0A99DD7D-3AB3-471E-842F-8AFEA09D07E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1" name="Freeform 18">
              <a:extLst>
                <a:ext uri="{FF2B5EF4-FFF2-40B4-BE49-F238E27FC236}">
                  <a16:creationId xmlns:a16="http://schemas.microsoft.com/office/drawing/2014/main" id="{9C70B0D4-92FE-478F-86BD-93BA2C4DFCD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2" name="Freeform 19">
              <a:extLst>
                <a:ext uri="{FF2B5EF4-FFF2-40B4-BE49-F238E27FC236}">
                  <a16:creationId xmlns:a16="http://schemas.microsoft.com/office/drawing/2014/main" id="{C9156BE6-11D4-4696-9E3F-C325BFAC819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3" name="Freeform 20">
              <a:extLst>
                <a:ext uri="{FF2B5EF4-FFF2-40B4-BE49-F238E27FC236}">
                  <a16:creationId xmlns:a16="http://schemas.microsoft.com/office/drawing/2014/main" id="{4E667226-1D20-4A9D-BBE3-AC17EA436F0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4" name="Freeform 21">
              <a:extLst>
                <a:ext uri="{FF2B5EF4-FFF2-40B4-BE49-F238E27FC236}">
                  <a16:creationId xmlns:a16="http://schemas.microsoft.com/office/drawing/2014/main" id="{2F87E3B6-5202-4434-9B26-42B46774F32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5" name="Freeform 22">
              <a:extLst>
                <a:ext uri="{FF2B5EF4-FFF2-40B4-BE49-F238E27FC236}">
                  <a16:creationId xmlns:a16="http://schemas.microsoft.com/office/drawing/2014/main" id="{AEA5E85F-F1F4-40E4-A62C-95324F6749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7" name="Group 56">
            <a:extLst>
              <a:ext uri="{FF2B5EF4-FFF2-40B4-BE49-F238E27FC236}">
                <a16:creationId xmlns:a16="http://schemas.microsoft.com/office/drawing/2014/main" id="{40A75861-F6C5-44A9-B161-B03701CBDE0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9" name="Freeform 28">
              <a:extLst>
                <a:ext uri="{FF2B5EF4-FFF2-40B4-BE49-F238E27FC236}">
                  <a16:creationId xmlns:a16="http://schemas.microsoft.com/office/drawing/2014/main" id="{26178CE4-DA2D-46EA-AB8D-341C5AC563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0" name="Freeform 29">
              <a:extLst>
                <a:ext uri="{FF2B5EF4-FFF2-40B4-BE49-F238E27FC236}">
                  <a16:creationId xmlns:a16="http://schemas.microsoft.com/office/drawing/2014/main" id="{698E9F53-8381-4FA5-A510-846925D242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1" name="Freeform 30">
              <a:extLst>
                <a:ext uri="{FF2B5EF4-FFF2-40B4-BE49-F238E27FC236}">
                  <a16:creationId xmlns:a16="http://schemas.microsoft.com/office/drawing/2014/main" id="{B13CE284-F21E-411B-BB8E-9C03B853CE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2" name="Freeform 31">
              <a:extLst>
                <a:ext uri="{FF2B5EF4-FFF2-40B4-BE49-F238E27FC236}">
                  <a16:creationId xmlns:a16="http://schemas.microsoft.com/office/drawing/2014/main" id="{23DF4578-4703-437C-A797-2A2D0CEE5F4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3" name="Freeform 32">
              <a:extLst>
                <a:ext uri="{FF2B5EF4-FFF2-40B4-BE49-F238E27FC236}">
                  <a16:creationId xmlns:a16="http://schemas.microsoft.com/office/drawing/2014/main" id="{F878F330-AF64-4F8F-88FD-A4A408D6D36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4" name="Freeform 33">
              <a:extLst>
                <a:ext uri="{FF2B5EF4-FFF2-40B4-BE49-F238E27FC236}">
                  <a16:creationId xmlns:a16="http://schemas.microsoft.com/office/drawing/2014/main" id="{AC9B00BF-4FB7-42FA-BBBD-7DB54ED3F06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5" name="Freeform 34">
              <a:extLst>
                <a:ext uri="{FF2B5EF4-FFF2-40B4-BE49-F238E27FC236}">
                  <a16:creationId xmlns:a16="http://schemas.microsoft.com/office/drawing/2014/main" id="{BD3D64CA-2AAD-4609-8DAA-3EAD4609A6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6" name="Freeform 35">
              <a:extLst>
                <a:ext uri="{FF2B5EF4-FFF2-40B4-BE49-F238E27FC236}">
                  <a16:creationId xmlns:a16="http://schemas.microsoft.com/office/drawing/2014/main" id="{C669E05A-8550-4E91-B29E-E1912228EC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7" name="Freeform 36">
              <a:extLst>
                <a:ext uri="{FF2B5EF4-FFF2-40B4-BE49-F238E27FC236}">
                  <a16:creationId xmlns:a16="http://schemas.microsoft.com/office/drawing/2014/main" id="{F8C1FD53-1E8F-46CA-BC2D-FCEC4DAE0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8" name="Freeform 37">
              <a:extLst>
                <a:ext uri="{FF2B5EF4-FFF2-40B4-BE49-F238E27FC236}">
                  <a16:creationId xmlns:a16="http://schemas.microsoft.com/office/drawing/2014/main" id="{CC97A31F-CFDE-4EA3-98F1-13FDD16702E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9" name="Freeform 38">
              <a:extLst>
                <a:ext uri="{FF2B5EF4-FFF2-40B4-BE49-F238E27FC236}">
                  <a16:creationId xmlns:a16="http://schemas.microsoft.com/office/drawing/2014/main" id="{9E1540E7-E6C3-4907-B70A-B1756836559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1" name="Freeform 11">
            <a:extLst>
              <a:ext uri="{FF2B5EF4-FFF2-40B4-BE49-F238E27FC236}">
                <a16:creationId xmlns:a16="http://schemas.microsoft.com/office/drawing/2014/main" id="{1310EFE2-B91D-47E7-B117-C2A802800A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 name="Title 1">
            <a:extLst>
              <a:ext uri="{FF2B5EF4-FFF2-40B4-BE49-F238E27FC236}">
                <a16:creationId xmlns:a16="http://schemas.microsoft.com/office/drawing/2014/main" id="{9AFEF1FA-5FEB-4AC6-B150-8DF00CD158F4}"/>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dirty="0"/>
              <a:t>Association Rules</a:t>
            </a:r>
          </a:p>
        </p:txBody>
      </p:sp>
      <p:sp>
        <p:nvSpPr>
          <p:cNvPr id="70" name="Content Placeholder 2">
            <a:extLst>
              <a:ext uri="{FF2B5EF4-FFF2-40B4-BE49-F238E27FC236}">
                <a16:creationId xmlns:a16="http://schemas.microsoft.com/office/drawing/2014/main" id="{0911F6B8-C0BB-4D30-83AF-CF2492948A18}"/>
              </a:ext>
            </a:extLst>
          </p:cNvPr>
          <p:cNvSpPr>
            <a:spLocks noGrp="1"/>
          </p:cNvSpPr>
          <p:nvPr>
            <p:ph idx="1"/>
          </p:nvPr>
        </p:nvSpPr>
        <p:spPr>
          <a:xfrm>
            <a:off x="3373062" y="4152350"/>
            <a:ext cx="7885353" cy="495817"/>
          </a:xfrm>
        </p:spPr>
        <p:txBody>
          <a:bodyPr/>
          <a:lstStyle/>
          <a:p>
            <a:r>
              <a:rPr lang="en-US" b="1" dirty="0"/>
              <a:t>What outcome trends are evident in the data?</a:t>
            </a:r>
          </a:p>
        </p:txBody>
      </p:sp>
    </p:spTree>
    <p:extLst>
      <p:ext uri="{BB962C8B-B14F-4D97-AF65-F5344CB8AC3E}">
        <p14:creationId xmlns:p14="http://schemas.microsoft.com/office/powerpoint/2010/main" val="241534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4"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3A6F1-71D7-452C-AA55-B8AC4C3A5AB7}"/>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Overview</a:t>
            </a:r>
          </a:p>
        </p:txBody>
      </p:sp>
      <p:sp>
        <p:nvSpPr>
          <p:cNvPr id="3" name="Content Placeholder 2">
            <a:extLst>
              <a:ext uri="{FF2B5EF4-FFF2-40B4-BE49-F238E27FC236}">
                <a16:creationId xmlns:a16="http://schemas.microsoft.com/office/drawing/2014/main" id="{CD7DD8A2-3727-416E-B02F-4C6D0F8A3D50}"/>
              </a:ext>
            </a:extLst>
          </p:cNvPr>
          <p:cNvSpPr>
            <a:spLocks noGrp="1"/>
          </p:cNvSpPr>
          <p:nvPr>
            <p:ph idx="1"/>
          </p:nvPr>
        </p:nvSpPr>
        <p:spPr>
          <a:xfrm>
            <a:off x="4706578" y="589722"/>
            <a:ext cx="6798033" cy="5321500"/>
          </a:xfrm>
        </p:spPr>
        <p:txBody>
          <a:bodyPr anchor="ctr">
            <a:normAutofit/>
          </a:bodyPr>
          <a:lstStyle/>
          <a:p>
            <a:r>
              <a:rPr lang="en-US"/>
              <a:t>Motivation</a:t>
            </a:r>
          </a:p>
          <a:p>
            <a:r>
              <a:rPr lang="en-US"/>
              <a:t>Research Questions</a:t>
            </a:r>
          </a:p>
          <a:p>
            <a:r>
              <a:rPr lang="en-US"/>
              <a:t>Data</a:t>
            </a:r>
          </a:p>
          <a:p>
            <a:r>
              <a:rPr lang="en-US"/>
              <a:t>Predictive and Descriptive Analyses</a:t>
            </a:r>
          </a:p>
          <a:p>
            <a:r>
              <a:rPr lang="en-US"/>
              <a:t>Business Implications</a:t>
            </a:r>
          </a:p>
          <a:p>
            <a:r>
              <a:rPr lang="en-US"/>
              <a:t>Questions</a:t>
            </a:r>
          </a:p>
        </p:txBody>
      </p:sp>
    </p:spTree>
    <p:extLst>
      <p:ext uri="{BB962C8B-B14F-4D97-AF65-F5344CB8AC3E}">
        <p14:creationId xmlns:p14="http://schemas.microsoft.com/office/powerpoint/2010/main" val="2426883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4BB5-2796-458D-9FE8-7DC4B85E7709}"/>
              </a:ext>
            </a:extLst>
          </p:cNvPr>
          <p:cNvSpPr>
            <a:spLocks noGrp="1"/>
          </p:cNvSpPr>
          <p:nvPr>
            <p:ph type="title"/>
          </p:nvPr>
        </p:nvSpPr>
        <p:spPr/>
        <p:txBody>
          <a:bodyPr/>
          <a:lstStyle/>
          <a:p>
            <a:r>
              <a:rPr lang="en-US" dirty="0"/>
              <a:t>Association Rules</a:t>
            </a:r>
          </a:p>
        </p:txBody>
      </p:sp>
      <p:pic>
        <p:nvPicPr>
          <p:cNvPr id="4" name="Picture 3">
            <a:extLst>
              <a:ext uri="{FF2B5EF4-FFF2-40B4-BE49-F238E27FC236}">
                <a16:creationId xmlns:a16="http://schemas.microsoft.com/office/drawing/2014/main" id="{0C1BA339-52CC-45D1-83E4-474EA9DDB580}"/>
              </a:ext>
            </a:extLst>
          </p:cNvPr>
          <p:cNvPicPr/>
          <p:nvPr/>
        </p:nvPicPr>
        <p:blipFill>
          <a:blip r:embed="rId3">
            <a:clrChange>
              <a:clrFrom>
                <a:srgbClr val="FFFFFF"/>
              </a:clrFrom>
              <a:clrTo>
                <a:srgbClr val="FFFFFF">
                  <a:alpha val="0"/>
                </a:srgbClr>
              </a:clrTo>
            </a:clrChange>
          </a:blip>
          <a:stretch>
            <a:fillRect/>
          </a:stretch>
        </p:blipFill>
        <p:spPr>
          <a:xfrm>
            <a:off x="2592924" y="2064922"/>
            <a:ext cx="7885353" cy="1635966"/>
          </a:xfrm>
          <a:prstGeom prst="rect">
            <a:avLst/>
          </a:prstGeom>
        </p:spPr>
      </p:pic>
      <p:sp>
        <p:nvSpPr>
          <p:cNvPr id="7" name="Content Placeholder 2">
            <a:extLst>
              <a:ext uri="{FF2B5EF4-FFF2-40B4-BE49-F238E27FC236}">
                <a16:creationId xmlns:a16="http://schemas.microsoft.com/office/drawing/2014/main" id="{913141C8-7FD3-4500-BFB3-E2392C27B759}"/>
              </a:ext>
            </a:extLst>
          </p:cNvPr>
          <p:cNvSpPr>
            <a:spLocks noGrp="1"/>
          </p:cNvSpPr>
          <p:nvPr>
            <p:ph idx="1"/>
          </p:nvPr>
        </p:nvSpPr>
        <p:spPr>
          <a:xfrm>
            <a:off x="2592923" y="1409182"/>
            <a:ext cx="7885353" cy="495817"/>
          </a:xfrm>
        </p:spPr>
        <p:txBody>
          <a:bodyPr/>
          <a:lstStyle/>
          <a:p>
            <a:r>
              <a:rPr lang="en-US" b="1" dirty="0"/>
              <a:t>What outcome trends are evident in the data?</a:t>
            </a:r>
          </a:p>
        </p:txBody>
      </p:sp>
      <p:sp>
        <p:nvSpPr>
          <p:cNvPr id="8" name="Content Placeholder 2">
            <a:extLst>
              <a:ext uri="{FF2B5EF4-FFF2-40B4-BE49-F238E27FC236}">
                <a16:creationId xmlns:a16="http://schemas.microsoft.com/office/drawing/2014/main" id="{1C40179C-3D5E-4FCD-998C-A65DCE744415}"/>
              </a:ext>
            </a:extLst>
          </p:cNvPr>
          <p:cNvSpPr txBox="1">
            <a:spLocks/>
          </p:cNvSpPr>
          <p:nvPr/>
        </p:nvSpPr>
        <p:spPr>
          <a:xfrm>
            <a:off x="2592923" y="3860810"/>
            <a:ext cx="7885353" cy="25932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Dogs are likely returned to owner</a:t>
            </a:r>
          </a:p>
          <a:p>
            <a:pPr lvl="1"/>
            <a:r>
              <a:rPr lang="en-US" dirty="0"/>
              <a:t>Encourage microchipping to speed process</a:t>
            </a:r>
          </a:p>
          <a:p>
            <a:pPr lvl="1"/>
            <a:r>
              <a:rPr lang="en-US" dirty="0"/>
              <a:t>Alerts for missing animals spread through all nearby shelters</a:t>
            </a:r>
          </a:p>
          <a:p>
            <a:r>
              <a:rPr lang="en-US" dirty="0"/>
              <a:t>Animals under normal intake conditions are not typically euthanized</a:t>
            </a:r>
          </a:p>
          <a:p>
            <a:pPr lvl="1"/>
            <a:r>
              <a:rPr lang="en-US" dirty="0"/>
              <a:t>Good for shelter PR</a:t>
            </a:r>
          </a:p>
        </p:txBody>
      </p:sp>
    </p:spTree>
    <p:extLst>
      <p:ext uri="{BB962C8B-B14F-4D97-AF65-F5344CB8AC3E}">
        <p14:creationId xmlns:p14="http://schemas.microsoft.com/office/powerpoint/2010/main" val="2237689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D25866-F15D-40A4-AEC5-47C044637A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DCB8E995-36E8-40B6-82D4-F52DE2987B5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DF54AEB5-68B5-46AE-B8F0-EEBE5DFED80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E3F708CB-F094-4EE7-8AD5-A462F1DF8B8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ECFCFB22-E8B5-4FAC-A354-E7E0CE6F2B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ED1DB3B4-A6DC-476F-986E-DF361EE842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4EE13DFA-3489-4DE6-9154-34D9CB4005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5CD12D51-F9A8-4CC9-B9C9-206EAFD8C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66B326C-1178-40F9-A265-6067D363B4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12F3B319-F00B-4755-BC54-95511E21DB2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3079D7BD-8A3F-47F6-8407-D9DA96FF351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1F97C31C-8585-43FB-924B-8ADD651233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A33E1C89-7E74-49BF-A5D1-9A352ED03E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0C4A17ED-96AA-44A6-A050-E1A7A1CDD9E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FBB2A87E-3E24-4A6F-9FD8-0F1436D4D3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257F945B-2AA3-4328-BFF5-20DE64011B0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E1A7230F-6A6F-403C-9D83-7176E28525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E33E315A-9CB0-460E-A8B7-0A064BBFA0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22CAAD33-CFAD-4E61-82AE-0C6F838530D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1A20E13C-2540-4000-A13B-8F781100E38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51EF0A01-E03D-448B-B12E-D5BFC6D0D22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8286A03-168E-477B-8876-2C53E4950D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3DFFC705-1899-4E4C-AE76-F85BAF2F66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01C9598D-BDF6-4A24-83B6-4DCA4D1349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950C8213-67CD-4DEF-AA44-8BB3101392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2016FE1D-E3EB-4CF6-809B-159872CC787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CE6C63DC-BAE4-42B6-8FDF-F6467C2D2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5BD23F8E-2E78-4C84-8EFB-FE6C8ACB7F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F81819F9-8CAC-4A6C-8F06-0482027F97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A98CC08-AEC2-4E8F-8F52-0F5C6372DB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258E44FC-92AD-43A0-BB05-DB268C82D8B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6" name="Freeform 13">
              <a:extLst>
                <a:ext uri="{FF2B5EF4-FFF2-40B4-BE49-F238E27FC236}">
                  <a16:creationId xmlns:a16="http://schemas.microsoft.com/office/drawing/2014/main" id="{C63D3083-A56C-4199-8DE0-63C8BE9EDFE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7" name="Freeform 14">
              <a:extLst>
                <a:ext uri="{FF2B5EF4-FFF2-40B4-BE49-F238E27FC236}">
                  <a16:creationId xmlns:a16="http://schemas.microsoft.com/office/drawing/2014/main" id="{C7CD3581-635D-438F-A64F-68404E7AE0B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8" name="Freeform 15">
              <a:extLst>
                <a:ext uri="{FF2B5EF4-FFF2-40B4-BE49-F238E27FC236}">
                  <a16:creationId xmlns:a16="http://schemas.microsoft.com/office/drawing/2014/main" id="{AD6904C0-211C-41A2-BDB8-3B07C90BBB4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9" name="Freeform 16">
              <a:extLst>
                <a:ext uri="{FF2B5EF4-FFF2-40B4-BE49-F238E27FC236}">
                  <a16:creationId xmlns:a16="http://schemas.microsoft.com/office/drawing/2014/main" id="{B0837DA6-CAF9-4E78-A39E-6358EDE2B1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0" name="Freeform 17">
              <a:extLst>
                <a:ext uri="{FF2B5EF4-FFF2-40B4-BE49-F238E27FC236}">
                  <a16:creationId xmlns:a16="http://schemas.microsoft.com/office/drawing/2014/main" id="{0A99DD7D-3AB3-471E-842F-8AFEA09D07E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1" name="Freeform 18">
              <a:extLst>
                <a:ext uri="{FF2B5EF4-FFF2-40B4-BE49-F238E27FC236}">
                  <a16:creationId xmlns:a16="http://schemas.microsoft.com/office/drawing/2014/main" id="{9C70B0D4-92FE-478F-86BD-93BA2C4DFCD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2" name="Freeform 19">
              <a:extLst>
                <a:ext uri="{FF2B5EF4-FFF2-40B4-BE49-F238E27FC236}">
                  <a16:creationId xmlns:a16="http://schemas.microsoft.com/office/drawing/2014/main" id="{C9156BE6-11D4-4696-9E3F-C325BFAC819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3" name="Freeform 20">
              <a:extLst>
                <a:ext uri="{FF2B5EF4-FFF2-40B4-BE49-F238E27FC236}">
                  <a16:creationId xmlns:a16="http://schemas.microsoft.com/office/drawing/2014/main" id="{4E667226-1D20-4A9D-BBE3-AC17EA436F0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4" name="Freeform 21">
              <a:extLst>
                <a:ext uri="{FF2B5EF4-FFF2-40B4-BE49-F238E27FC236}">
                  <a16:creationId xmlns:a16="http://schemas.microsoft.com/office/drawing/2014/main" id="{2F87E3B6-5202-4434-9B26-42B46774F32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5" name="Freeform 22">
              <a:extLst>
                <a:ext uri="{FF2B5EF4-FFF2-40B4-BE49-F238E27FC236}">
                  <a16:creationId xmlns:a16="http://schemas.microsoft.com/office/drawing/2014/main" id="{AEA5E85F-F1F4-40E4-A62C-95324F6749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7" name="Group 56">
            <a:extLst>
              <a:ext uri="{FF2B5EF4-FFF2-40B4-BE49-F238E27FC236}">
                <a16:creationId xmlns:a16="http://schemas.microsoft.com/office/drawing/2014/main" id="{40A75861-F6C5-44A9-B161-B03701CBDE0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9" name="Freeform 28">
              <a:extLst>
                <a:ext uri="{FF2B5EF4-FFF2-40B4-BE49-F238E27FC236}">
                  <a16:creationId xmlns:a16="http://schemas.microsoft.com/office/drawing/2014/main" id="{26178CE4-DA2D-46EA-AB8D-341C5AC563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0" name="Freeform 29">
              <a:extLst>
                <a:ext uri="{FF2B5EF4-FFF2-40B4-BE49-F238E27FC236}">
                  <a16:creationId xmlns:a16="http://schemas.microsoft.com/office/drawing/2014/main" id="{698E9F53-8381-4FA5-A510-846925D242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1" name="Freeform 30">
              <a:extLst>
                <a:ext uri="{FF2B5EF4-FFF2-40B4-BE49-F238E27FC236}">
                  <a16:creationId xmlns:a16="http://schemas.microsoft.com/office/drawing/2014/main" id="{B13CE284-F21E-411B-BB8E-9C03B853CE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2" name="Freeform 31">
              <a:extLst>
                <a:ext uri="{FF2B5EF4-FFF2-40B4-BE49-F238E27FC236}">
                  <a16:creationId xmlns:a16="http://schemas.microsoft.com/office/drawing/2014/main" id="{23DF4578-4703-437C-A797-2A2D0CEE5F4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3" name="Freeform 32">
              <a:extLst>
                <a:ext uri="{FF2B5EF4-FFF2-40B4-BE49-F238E27FC236}">
                  <a16:creationId xmlns:a16="http://schemas.microsoft.com/office/drawing/2014/main" id="{F878F330-AF64-4F8F-88FD-A4A408D6D36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4" name="Freeform 33">
              <a:extLst>
                <a:ext uri="{FF2B5EF4-FFF2-40B4-BE49-F238E27FC236}">
                  <a16:creationId xmlns:a16="http://schemas.microsoft.com/office/drawing/2014/main" id="{AC9B00BF-4FB7-42FA-BBBD-7DB54ED3F06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5" name="Freeform 34">
              <a:extLst>
                <a:ext uri="{FF2B5EF4-FFF2-40B4-BE49-F238E27FC236}">
                  <a16:creationId xmlns:a16="http://schemas.microsoft.com/office/drawing/2014/main" id="{BD3D64CA-2AAD-4609-8DAA-3EAD4609A6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6" name="Freeform 35">
              <a:extLst>
                <a:ext uri="{FF2B5EF4-FFF2-40B4-BE49-F238E27FC236}">
                  <a16:creationId xmlns:a16="http://schemas.microsoft.com/office/drawing/2014/main" id="{C669E05A-8550-4E91-B29E-E1912228EC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7" name="Freeform 36">
              <a:extLst>
                <a:ext uri="{FF2B5EF4-FFF2-40B4-BE49-F238E27FC236}">
                  <a16:creationId xmlns:a16="http://schemas.microsoft.com/office/drawing/2014/main" id="{F8C1FD53-1E8F-46CA-BC2D-FCEC4DAE0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8" name="Freeform 37">
              <a:extLst>
                <a:ext uri="{FF2B5EF4-FFF2-40B4-BE49-F238E27FC236}">
                  <a16:creationId xmlns:a16="http://schemas.microsoft.com/office/drawing/2014/main" id="{CC97A31F-CFDE-4EA3-98F1-13FDD16702E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9" name="Freeform 38">
              <a:extLst>
                <a:ext uri="{FF2B5EF4-FFF2-40B4-BE49-F238E27FC236}">
                  <a16:creationId xmlns:a16="http://schemas.microsoft.com/office/drawing/2014/main" id="{9E1540E7-E6C3-4907-B70A-B1756836559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1" name="Freeform 11">
            <a:extLst>
              <a:ext uri="{FF2B5EF4-FFF2-40B4-BE49-F238E27FC236}">
                <a16:creationId xmlns:a16="http://schemas.microsoft.com/office/drawing/2014/main" id="{1310EFE2-B91D-47E7-B117-C2A802800A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 name="Title 1">
            <a:extLst>
              <a:ext uri="{FF2B5EF4-FFF2-40B4-BE49-F238E27FC236}">
                <a16:creationId xmlns:a16="http://schemas.microsoft.com/office/drawing/2014/main" id="{9AFEF1FA-5FEB-4AC6-B150-8DF00CD158F4}"/>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dirty="0"/>
              <a:t>Linear Regression</a:t>
            </a:r>
          </a:p>
        </p:txBody>
      </p:sp>
      <p:sp>
        <p:nvSpPr>
          <p:cNvPr id="72" name="Content Placeholder 2">
            <a:extLst>
              <a:ext uri="{FF2B5EF4-FFF2-40B4-BE49-F238E27FC236}">
                <a16:creationId xmlns:a16="http://schemas.microsoft.com/office/drawing/2014/main" id="{601BEE49-BB18-49A9-B4BC-D2D836AEB0FA}"/>
              </a:ext>
            </a:extLst>
          </p:cNvPr>
          <p:cNvSpPr>
            <a:spLocks noGrp="1"/>
          </p:cNvSpPr>
          <p:nvPr>
            <p:ph idx="1"/>
          </p:nvPr>
        </p:nvSpPr>
        <p:spPr>
          <a:xfrm>
            <a:off x="3373062" y="4152350"/>
            <a:ext cx="7885353" cy="495817"/>
          </a:xfrm>
        </p:spPr>
        <p:txBody>
          <a:bodyPr/>
          <a:lstStyle/>
          <a:p>
            <a:r>
              <a:rPr lang="en-US" b="1" dirty="0"/>
              <a:t>How long will an animal stay in the shelter?</a:t>
            </a:r>
          </a:p>
        </p:txBody>
      </p:sp>
    </p:spTree>
    <p:extLst>
      <p:ext uri="{BB962C8B-B14F-4D97-AF65-F5344CB8AC3E}">
        <p14:creationId xmlns:p14="http://schemas.microsoft.com/office/powerpoint/2010/main" val="120629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5ED5-7917-43DA-8F61-F905D58C0BD9}"/>
              </a:ext>
            </a:extLst>
          </p:cNvPr>
          <p:cNvSpPr>
            <a:spLocks noGrp="1"/>
          </p:cNvSpPr>
          <p:nvPr>
            <p:ph type="title"/>
          </p:nvPr>
        </p:nvSpPr>
        <p:spPr/>
        <p:txBody>
          <a:bodyPr/>
          <a:lstStyle/>
          <a:p>
            <a:r>
              <a:rPr lang="en-US" dirty="0"/>
              <a:t>Linear Regression – Preliminary Analysis</a:t>
            </a:r>
          </a:p>
        </p:txBody>
      </p:sp>
      <p:sp>
        <p:nvSpPr>
          <p:cNvPr id="3" name="Content Placeholder 2">
            <a:extLst>
              <a:ext uri="{FF2B5EF4-FFF2-40B4-BE49-F238E27FC236}">
                <a16:creationId xmlns:a16="http://schemas.microsoft.com/office/drawing/2014/main" id="{576E0DAD-D452-4826-807D-72433665C205}"/>
              </a:ext>
            </a:extLst>
          </p:cNvPr>
          <p:cNvSpPr>
            <a:spLocks noGrp="1"/>
          </p:cNvSpPr>
          <p:nvPr>
            <p:ph idx="1"/>
          </p:nvPr>
        </p:nvSpPr>
        <p:spPr/>
        <p:txBody>
          <a:bodyPr>
            <a:normAutofit/>
          </a:bodyPr>
          <a:lstStyle/>
          <a:p>
            <a:r>
              <a:rPr lang="en-US" sz="2000" dirty="0"/>
              <a:t>Significance at </a:t>
            </a:r>
            <a:r>
              <a:rPr lang="el-GR" sz="2000" dirty="0"/>
              <a:t>α</a:t>
            </a:r>
            <a:r>
              <a:rPr lang="en-US" sz="2000" dirty="0"/>
              <a:t> = 0.10</a:t>
            </a:r>
          </a:p>
          <a:p>
            <a:r>
              <a:rPr lang="en-US" sz="2000" dirty="0"/>
              <a:t>Breed was only significant for select breeds, removed from model</a:t>
            </a:r>
          </a:p>
          <a:p>
            <a:pPr lvl="1"/>
            <a:r>
              <a:rPr lang="en-US" sz="1800" dirty="0"/>
              <a:t>Warrants further analysis based on common breeds</a:t>
            </a:r>
          </a:p>
          <a:p>
            <a:r>
              <a:rPr lang="en-US" sz="2000" dirty="0"/>
              <a:t>Color was not significant</a:t>
            </a:r>
          </a:p>
          <a:p>
            <a:r>
              <a:rPr lang="en-US" sz="2000" dirty="0"/>
              <a:t>Month for intake and outcome were all significant, not shown in model</a:t>
            </a:r>
          </a:p>
          <a:p>
            <a:pPr lvl="1"/>
            <a:r>
              <a:rPr lang="en-US" sz="1800" dirty="0"/>
              <a:t>Later analyses focus on seasonality trends</a:t>
            </a:r>
          </a:p>
        </p:txBody>
      </p:sp>
    </p:spTree>
    <p:extLst>
      <p:ext uri="{BB962C8B-B14F-4D97-AF65-F5344CB8AC3E}">
        <p14:creationId xmlns:p14="http://schemas.microsoft.com/office/powerpoint/2010/main" val="685544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Title 1">
            <a:extLst>
              <a:ext uri="{FF2B5EF4-FFF2-40B4-BE49-F238E27FC236}">
                <a16:creationId xmlns:a16="http://schemas.microsoft.com/office/drawing/2014/main" id="{9C93FDBB-CE37-4364-A597-245E54C17859}"/>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dirty="0"/>
              <a:t>Linear Regression – Model Output</a:t>
            </a:r>
          </a:p>
        </p:txBody>
      </p:sp>
      <p:sp>
        <p:nvSpPr>
          <p:cNvPr id="3" name="Content Placeholder 2">
            <a:extLst>
              <a:ext uri="{FF2B5EF4-FFF2-40B4-BE49-F238E27FC236}">
                <a16:creationId xmlns:a16="http://schemas.microsoft.com/office/drawing/2014/main" id="{89AEC1E1-B059-4010-BC91-1208C5D9048D}"/>
              </a:ext>
            </a:extLst>
          </p:cNvPr>
          <p:cNvSpPr>
            <a:spLocks noGrp="1"/>
          </p:cNvSpPr>
          <p:nvPr>
            <p:ph idx="1"/>
          </p:nvPr>
        </p:nvSpPr>
        <p:spPr>
          <a:xfrm>
            <a:off x="2589213" y="5598647"/>
            <a:ext cx="8915399" cy="522754"/>
          </a:xfrm>
        </p:spPr>
        <p:txBody>
          <a:bodyPr vert="horz" lIns="91440" tIns="45720" rIns="91440" bIns="45720" rtlCol="0" anchor="t">
            <a:normAutofit/>
          </a:bodyPr>
          <a:lstStyle/>
          <a:p>
            <a:pPr marL="0" indent="0">
              <a:buNone/>
            </a:pPr>
            <a:r>
              <a:rPr lang="en-US" b="1" dirty="0">
                <a:solidFill>
                  <a:schemeClr val="tx1">
                    <a:lumMod val="65000"/>
                    <a:lumOff val="35000"/>
                  </a:schemeClr>
                </a:solidFill>
              </a:rPr>
              <a:t>How long will an animal stay in the shelter?</a:t>
            </a:r>
          </a:p>
        </p:txBody>
      </p:sp>
      <p:pic>
        <p:nvPicPr>
          <p:cNvPr id="6" name="Picture 5">
            <a:extLst>
              <a:ext uri="{FF2B5EF4-FFF2-40B4-BE49-F238E27FC236}">
                <a16:creationId xmlns:a16="http://schemas.microsoft.com/office/drawing/2014/main" id="{94298463-9596-49AF-B0E6-2E42D508BC1B}"/>
              </a:ext>
            </a:extLst>
          </p:cNvPr>
          <p:cNvPicPr>
            <a:picLocks noChangeAspect="1"/>
          </p:cNvPicPr>
          <p:nvPr/>
        </p:nvPicPr>
        <p:blipFill>
          <a:blip r:embed="rId3"/>
          <a:stretch>
            <a:fillRect/>
          </a:stretch>
        </p:blipFill>
        <p:spPr>
          <a:xfrm>
            <a:off x="1416453" y="1433185"/>
            <a:ext cx="5903021" cy="2674879"/>
          </a:xfrm>
          <a:prstGeom prst="rect">
            <a:avLst/>
          </a:prstGeom>
        </p:spPr>
      </p:pic>
      <p:pic>
        <p:nvPicPr>
          <p:cNvPr id="7" name="Picture 6">
            <a:extLst>
              <a:ext uri="{FF2B5EF4-FFF2-40B4-BE49-F238E27FC236}">
                <a16:creationId xmlns:a16="http://schemas.microsoft.com/office/drawing/2014/main" id="{03D16F0B-CA84-40CF-ABBF-4A4BCFC18B11}"/>
              </a:ext>
            </a:extLst>
          </p:cNvPr>
          <p:cNvPicPr>
            <a:picLocks noChangeAspect="1"/>
          </p:cNvPicPr>
          <p:nvPr/>
        </p:nvPicPr>
        <p:blipFill>
          <a:blip r:embed="rId4"/>
          <a:stretch>
            <a:fillRect/>
          </a:stretch>
        </p:blipFill>
        <p:spPr>
          <a:xfrm>
            <a:off x="7618552" y="1433184"/>
            <a:ext cx="4231489" cy="2674445"/>
          </a:xfrm>
          <a:prstGeom prst="rect">
            <a:avLst/>
          </a:prstGeom>
        </p:spPr>
      </p:pic>
    </p:spTree>
    <p:extLst>
      <p:ext uri="{BB962C8B-B14F-4D97-AF65-F5344CB8AC3E}">
        <p14:creationId xmlns:p14="http://schemas.microsoft.com/office/powerpoint/2010/main" val="1626926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Title 1">
            <a:extLst>
              <a:ext uri="{FF2B5EF4-FFF2-40B4-BE49-F238E27FC236}">
                <a16:creationId xmlns:a16="http://schemas.microsoft.com/office/drawing/2014/main" id="{9C93FDBB-CE37-4364-A597-245E54C17859}"/>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dirty="0"/>
              <a:t>Linear Regression</a:t>
            </a:r>
          </a:p>
        </p:txBody>
      </p:sp>
      <p:sp>
        <p:nvSpPr>
          <p:cNvPr id="3" name="Content Placeholder 2">
            <a:extLst>
              <a:ext uri="{FF2B5EF4-FFF2-40B4-BE49-F238E27FC236}">
                <a16:creationId xmlns:a16="http://schemas.microsoft.com/office/drawing/2014/main" id="{89AEC1E1-B059-4010-BC91-1208C5D9048D}"/>
              </a:ext>
            </a:extLst>
          </p:cNvPr>
          <p:cNvSpPr>
            <a:spLocks noGrp="1"/>
          </p:cNvSpPr>
          <p:nvPr>
            <p:ph idx="1"/>
          </p:nvPr>
        </p:nvSpPr>
        <p:spPr>
          <a:xfrm>
            <a:off x="2589213" y="5598647"/>
            <a:ext cx="8915399" cy="522754"/>
          </a:xfrm>
        </p:spPr>
        <p:txBody>
          <a:bodyPr vert="horz" lIns="91440" tIns="45720" rIns="91440" bIns="45720" rtlCol="0" anchor="t">
            <a:normAutofit/>
          </a:bodyPr>
          <a:lstStyle/>
          <a:p>
            <a:pPr marL="0" indent="0">
              <a:buNone/>
            </a:pPr>
            <a:r>
              <a:rPr lang="en-US" b="1" dirty="0">
                <a:solidFill>
                  <a:schemeClr val="tx1">
                    <a:lumMod val="65000"/>
                    <a:lumOff val="35000"/>
                  </a:schemeClr>
                </a:solidFill>
              </a:rPr>
              <a:t>How long will an animal stay in the shelter?</a:t>
            </a:r>
          </a:p>
        </p:txBody>
      </p:sp>
      <p:pic>
        <p:nvPicPr>
          <p:cNvPr id="6" name="Picture 5">
            <a:extLst>
              <a:ext uri="{FF2B5EF4-FFF2-40B4-BE49-F238E27FC236}">
                <a16:creationId xmlns:a16="http://schemas.microsoft.com/office/drawing/2014/main" id="{672812E1-1A1F-4B27-91C3-AF580D80CC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665459" y="508558"/>
            <a:ext cx="7622313" cy="4204546"/>
          </a:xfrm>
          <a:prstGeom prst="rect">
            <a:avLst/>
          </a:prstGeom>
        </p:spPr>
      </p:pic>
    </p:spTree>
    <p:extLst>
      <p:ext uri="{BB962C8B-B14F-4D97-AF65-F5344CB8AC3E}">
        <p14:creationId xmlns:p14="http://schemas.microsoft.com/office/powerpoint/2010/main" val="508743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Title 1">
            <a:extLst>
              <a:ext uri="{FF2B5EF4-FFF2-40B4-BE49-F238E27FC236}">
                <a16:creationId xmlns:a16="http://schemas.microsoft.com/office/drawing/2014/main" id="{9C93FDBB-CE37-4364-A597-245E54C17859}"/>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dirty="0"/>
              <a:t>Linear Regression – Model Evaluation</a:t>
            </a:r>
          </a:p>
        </p:txBody>
      </p:sp>
      <p:sp>
        <p:nvSpPr>
          <p:cNvPr id="3" name="Content Placeholder 2">
            <a:extLst>
              <a:ext uri="{FF2B5EF4-FFF2-40B4-BE49-F238E27FC236}">
                <a16:creationId xmlns:a16="http://schemas.microsoft.com/office/drawing/2014/main" id="{89AEC1E1-B059-4010-BC91-1208C5D9048D}"/>
              </a:ext>
            </a:extLst>
          </p:cNvPr>
          <p:cNvSpPr>
            <a:spLocks noGrp="1"/>
          </p:cNvSpPr>
          <p:nvPr>
            <p:ph idx="1"/>
          </p:nvPr>
        </p:nvSpPr>
        <p:spPr>
          <a:xfrm>
            <a:off x="2589213" y="5598647"/>
            <a:ext cx="8915399" cy="522754"/>
          </a:xfrm>
        </p:spPr>
        <p:txBody>
          <a:bodyPr vert="horz" lIns="91440" tIns="45720" rIns="91440" bIns="45720" rtlCol="0" anchor="t">
            <a:normAutofit/>
          </a:bodyPr>
          <a:lstStyle/>
          <a:p>
            <a:pPr marL="0" indent="0">
              <a:buNone/>
            </a:pPr>
            <a:r>
              <a:rPr lang="en-US" b="1" dirty="0">
                <a:solidFill>
                  <a:schemeClr val="tx1">
                    <a:lumMod val="65000"/>
                    <a:lumOff val="35000"/>
                  </a:schemeClr>
                </a:solidFill>
              </a:rPr>
              <a:t>How long will an animal stay in the shelter?</a:t>
            </a:r>
          </a:p>
        </p:txBody>
      </p:sp>
      <p:pic>
        <p:nvPicPr>
          <p:cNvPr id="4" name="Picture 3">
            <a:extLst>
              <a:ext uri="{FF2B5EF4-FFF2-40B4-BE49-F238E27FC236}">
                <a16:creationId xmlns:a16="http://schemas.microsoft.com/office/drawing/2014/main" id="{928704F6-8BF9-4AC2-B151-17F807683D57}"/>
              </a:ext>
            </a:extLst>
          </p:cNvPr>
          <p:cNvPicPr>
            <a:picLocks noChangeAspect="1"/>
          </p:cNvPicPr>
          <p:nvPr/>
        </p:nvPicPr>
        <p:blipFill rotWithShape="1">
          <a:blip r:embed="rId3">
            <a:clrChange>
              <a:clrFrom>
                <a:srgbClr val="FFFFFF"/>
              </a:clrFrom>
              <a:clrTo>
                <a:srgbClr val="FFFFFF">
                  <a:alpha val="0"/>
                </a:srgbClr>
              </a:clrTo>
            </a:clrChange>
          </a:blip>
          <a:srcRect b="30383"/>
          <a:stretch/>
        </p:blipFill>
        <p:spPr>
          <a:xfrm>
            <a:off x="2146080" y="948913"/>
            <a:ext cx="4618136" cy="3743704"/>
          </a:xfrm>
          <a:prstGeom prst="rect">
            <a:avLst/>
          </a:prstGeom>
        </p:spPr>
      </p:pic>
      <p:pic>
        <p:nvPicPr>
          <p:cNvPr id="5" name="Picture 4">
            <a:extLst>
              <a:ext uri="{FF2B5EF4-FFF2-40B4-BE49-F238E27FC236}">
                <a16:creationId xmlns:a16="http://schemas.microsoft.com/office/drawing/2014/main" id="{28667653-1072-41DB-ACAA-A1BE88D33AC4}"/>
              </a:ext>
            </a:extLst>
          </p:cNvPr>
          <p:cNvPicPr>
            <a:picLocks noChangeAspect="1"/>
          </p:cNvPicPr>
          <p:nvPr/>
        </p:nvPicPr>
        <p:blipFill rotWithShape="1">
          <a:blip r:embed="rId4">
            <a:clrChange>
              <a:clrFrom>
                <a:srgbClr val="FFFFFF"/>
              </a:clrFrom>
              <a:clrTo>
                <a:srgbClr val="FFFFFF">
                  <a:alpha val="0"/>
                </a:srgbClr>
              </a:clrTo>
            </a:clrChange>
          </a:blip>
          <a:srcRect t="2233"/>
          <a:stretch/>
        </p:blipFill>
        <p:spPr>
          <a:xfrm>
            <a:off x="6741889" y="2944062"/>
            <a:ext cx="4667250" cy="2011444"/>
          </a:xfrm>
          <a:prstGeom prst="rect">
            <a:avLst/>
          </a:prstGeom>
        </p:spPr>
      </p:pic>
      <p:pic>
        <p:nvPicPr>
          <p:cNvPr id="36" name="Picture 35">
            <a:extLst>
              <a:ext uri="{FF2B5EF4-FFF2-40B4-BE49-F238E27FC236}">
                <a16:creationId xmlns:a16="http://schemas.microsoft.com/office/drawing/2014/main" id="{B8135AAC-B99D-4EA2-9673-031F2A12F23D}"/>
              </a:ext>
            </a:extLst>
          </p:cNvPr>
          <p:cNvPicPr>
            <a:picLocks noChangeAspect="1"/>
          </p:cNvPicPr>
          <p:nvPr/>
        </p:nvPicPr>
        <p:blipFill rotWithShape="1">
          <a:blip r:embed="rId3">
            <a:clrChange>
              <a:clrFrom>
                <a:srgbClr val="FFFFFF"/>
              </a:clrFrom>
              <a:clrTo>
                <a:srgbClr val="FFFFFF">
                  <a:alpha val="0"/>
                </a:srgbClr>
              </a:clrTo>
            </a:clrChange>
          </a:blip>
          <a:srcRect t="68624"/>
          <a:stretch/>
        </p:blipFill>
        <p:spPr>
          <a:xfrm>
            <a:off x="6845189" y="1163879"/>
            <a:ext cx="4808106" cy="1756711"/>
          </a:xfrm>
          <a:prstGeom prst="rect">
            <a:avLst/>
          </a:prstGeom>
        </p:spPr>
      </p:pic>
    </p:spTree>
    <p:extLst>
      <p:ext uri="{BB962C8B-B14F-4D97-AF65-F5344CB8AC3E}">
        <p14:creationId xmlns:p14="http://schemas.microsoft.com/office/powerpoint/2010/main" val="589585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5ED5-7917-43DA-8F61-F905D58C0BD9}"/>
              </a:ext>
            </a:extLst>
          </p:cNvPr>
          <p:cNvSpPr>
            <a:spLocks noGrp="1"/>
          </p:cNvSpPr>
          <p:nvPr>
            <p:ph type="title"/>
          </p:nvPr>
        </p:nvSpPr>
        <p:spPr/>
        <p:txBody>
          <a:bodyPr/>
          <a:lstStyle/>
          <a:p>
            <a:r>
              <a:rPr lang="en-US" dirty="0"/>
              <a:t>Linear Regression – Conclusions</a:t>
            </a:r>
          </a:p>
        </p:txBody>
      </p:sp>
      <p:sp>
        <p:nvSpPr>
          <p:cNvPr id="3" name="Content Placeholder 2">
            <a:extLst>
              <a:ext uri="{FF2B5EF4-FFF2-40B4-BE49-F238E27FC236}">
                <a16:creationId xmlns:a16="http://schemas.microsoft.com/office/drawing/2014/main" id="{576E0DAD-D452-4826-807D-72433665C205}"/>
              </a:ext>
            </a:extLst>
          </p:cNvPr>
          <p:cNvSpPr>
            <a:spLocks noGrp="1"/>
          </p:cNvSpPr>
          <p:nvPr>
            <p:ph idx="1"/>
          </p:nvPr>
        </p:nvSpPr>
        <p:spPr/>
        <p:txBody>
          <a:bodyPr>
            <a:normAutofit/>
          </a:bodyPr>
          <a:lstStyle/>
          <a:p>
            <a:r>
              <a:rPr lang="en-US" sz="2000" dirty="0"/>
              <a:t>Model was sufficiently accurate at R</a:t>
            </a:r>
            <a:r>
              <a:rPr lang="en-US" sz="2000" baseline="30000" dirty="0"/>
              <a:t>2</a:t>
            </a:r>
            <a:r>
              <a:rPr lang="en-US" sz="2000" dirty="0"/>
              <a:t> of 0.4</a:t>
            </a:r>
          </a:p>
          <a:p>
            <a:pPr lvl="1"/>
            <a:r>
              <a:rPr lang="en-US" sz="1800" dirty="0"/>
              <a:t>Many external factors for adoptions can’t be accounted for</a:t>
            </a:r>
          </a:p>
          <a:p>
            <a:r>
              <a:rPr lang="en-US" sz="2000" dirty="0"/>
              <a:t>Significant seasonality trend</a:t>
            </a:r>
          </a:p>
          <a:p>
            <a:r>
              <a:rPr lang="en-US" sz="2000" dirty="0"/>
              <a:t>Older animals are harder to adopt out</a:t>
            </a:r>
          </a:p>
          <a:p>
            <a:r>
              <a:rPr lang="en-US" sz="2000" dirty="0"/>
              <a:t>Cats take longer than dogs on average</a:t>
            </a:r>
          </a:p>
          <a:p>
            <a:r>
              <a:rPr lang="en-US" sz="2000" dirty="0"/>
              <a:t>Neutered/Spayed animals take less time to get adopted</a:t>
            </a:r>
          </a:p>
          <a:p>
            <a:r>
              <a:rPr lang="en-US" sz="2000" dirty="0"/>
              <a:t>Owner Surrenders take more time to adopt out than other intake conditions</a:t>
            </a:r>
          </a:p>
          <a:p>
            <a:endParaRPr lang="en-US" sz="1800" dirty="0"/>
          </a:p>
          <a:p>
            <a:endParaRPr lang="en-US" sz="1800" dirty="0"/>
          </a:p>
        </p:txBody>
      </p:sp>
    </p:spTree>
    <p:extLst>
      <p:ext uri="{BB962C8B-B14F-4D97-AF65-F5344CB8AC3E}">
        <p14:creationId xmlns:p14="http://schemas.microsoft.com/office/powerpoint/2010/main" val="848237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D25866-F15D-40A4-AEC5-47C044637A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DCB8E995-36E8-40B6-82D4-F52DE2987B5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DF54AEB5-68B5-46AE-B8F0-EEBE5DFED80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E3F708CB-F094-4EE7-8AD5-A462F1DF8B8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ECFCFB22-E8B5-4FAC-A354-E7E0CE6F2B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ED1DB3B4-A6DC-476F-986E-DF361EE842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4EE13DFA-3489-4DE6-9154-34D9CB4005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5CD12D51-F9A8-4CC9-B9C9-206EAFD8C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66B326C-1178-40F9-A265-6067D363B4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12F3B319-F00B-4755-BC54-95511E21DB2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3079D7BD-8A3F-47F6-8407-D9DA96FF351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1F97C31C-8585-43FB-924B-8ADD651233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A33E1C89-7E74-49BF-A5D1-9A352ED03E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0C4A17ED-96AA-44A6-A050-E1A7A1CDD9E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FBB2A87E-3E24-4A6F-9FD8-0F1436D4D3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257F945B-2AA3-4328-BFF5-20DE64011B0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E1A7230F-6A6F-403C-9D83-7176E28525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E33E315A-9CB0-460E-A8B7-0A064BBFA0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22CAAD33-CFAD-4E61-82AE-0C6F838530D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1A20E13C-2540-4000-A13B-8F781100E38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51EF0A01-E03D-448B-B12E-D5BFC6D0D22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8286A03-168E-477B-8876-2C53E4950D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3DFFC705-1899-4E4C-AE76-F85BAF2F66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01C9598D-BDF6-4A24-83B6-4DCA4D1349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950C8213-67CD-4DEF-AA44-8BB3101392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2016FE1D-E3EB-4CF6-809B-159872CC787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CE6C63DC-BAE4-42B6-8FDF-F6467C2D2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5BD23F8E-2E78-4C84-8EFB-FE6C8ACB7F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F81819F9-8CAC-4A6C-8F06-0482027F97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A98CC08-AEC2-4E8F-8F52-0F5C6372DB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258E44FC-92AD-43A0-BB05-DB268C82D8B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6" name="Freeform 13">
              <a:extLst>
                <a:ext uri="{FF2B5EF4-FFF2-40B4-BE49-F238E27FC236}">
                  <a16:creationId xmlns:a16="http://schemas.microsoft.com/office/drawing/2014/main" id="{C63D3083-A56C-4199-8DE0-63C8BE9EDFE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7" name="Freeform 14">
              <a:extLst>
                <a:ext uri="{FF2B5EF4-FFF2-40B4-BE49-F238E27FC236}">
                  <a16:creationId xmlns:a16="http://schemas.microsoft.com/office/drawing/2014/main" id="{C7CD3581-635D-438F-A64F-68404E7AE0B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8" name="Freeform 15">
              <a:extLst>
                <a:ext uri="{FF2B5EF4-FFF2-40B4-BE49-F238E27FC236}">
                  <a16:creationId xmlns:a16="http://schemas.microsoft.com/office/drawing/2014/main" id="{AD6904C0-211C-41A2-BDB8-3B07C90BBB4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9" name="Freeform 16">
              <a:extLst>
                <a:ext uri="{FF2B5EF4-FFF2-40B4-BE49-F238E27FC236}">
                  <a16:creationId xmlns:a16="http://schemas.microsoft.com/office/drawing/2014/main" id="{B0837DA6-CAF9-4E78-A39E-6358EDE2B1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0" name="Freeform 17">
              <a:extLst>
                <a:ext uri="{FF2B5EF4-FFF2-40B4-BE49-F238E27FC236}">
                  <a16:creationId xmlns:a16="http://schemas.microsoft.com/office/drawing/2014/main" id="{0A99DD7D-3AB3-471E-842F-8AFEA09D07E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1" name="Freeform 18">
              <a:extLst>
                <a:ext uri="{FF2B5EF4-FFF2-40B4-BE49-F238E27FC236}">
                  <a16:creationId xmlns:a16="http://schemas.microsoft.com/office/drawing/2014/main" id="{9C70B0D4-92FE-478F-86BD-93BA2C4DFCD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2" name="Freeform 19">
              <a:extLst>
                <a:ext uri="{FF2B5EF4-FFF2-40B4-BE49-F238E27FC236}">
                  <a16:creationId xmlns:a16="http://schemas.microsoft.com/office/drawing/2014/main" id="{C9156BE6-11D4-4696-9E3F-C325BFAC819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3" name="Freeform 20">
              <a:extLst>
                <a:ext uri="{FF2B5EF4-FFF2-40B4-BE49-F238E27FC236}">
                  <a16:creationId xmlns:a16="http://schemas.microsoft.com/office/drawing/2014/main" id="{4E667226-1D20-4A9D-BBE3-AC17EA436F0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4" name="Freeform 21">
              <a:extLst>
                <a:ext uri="{FF2B5EF4-FFF2-40B4-BE49-F238E27FC236}">
                  <a16:creationId xmlns:a16="http://schemas.microsoft.com/office/drawing/2014/main" id="{2F87E3B6-5202-4434-9B26-42B46774F32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5" name="Freeform 22">
              <a:extLst>
                <a:ext uri="{FF2B5EF4-FFF2-40B4-BE49-F238E27FC236}">
                  <a16:creationId xmlns:a16="http://schemas.microsoft.com/office/drawing/2014/main" id="{AEA5E85F-F1F4-40E4-A62C-95324F6749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7" name="Group 56">
            <a:extLst>
              <a:ext uri="{FF2B5EF4-FFF2-40B4-BE49-F238E27FC236}">
                <a16:creationId xmlns:a16="http://schemas.microsoft.com/office/drawing/2014/main" id="{40A75861-F6C5-44A9-B161-B03701CBDE0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9" name="Freeform 28">
              <a:extLst>
                <a:ext uri="{FF2B5EF4-FFF2-40B4-BE49-F238E27FC236}">
                  <a16:creationId xmlns:a16="http://schemas.microsoft.com/office/drawing/2014/main" id="{26178CE4-DA2D-46EA-AB8D-341C5AC563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0" name="Freeform 29">
              <a:extLst>
                <a:ext uri="{FF2B5EF4-FFF2-40B4-BE49-F238E27FC236}">
                  <a16:creationId xmlns:a16="http://schemas.microsoft.com/office/drawing/2014/main" id="{698E9F53-8381-4FA5-A510-846925D242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1" name="Freeform 30">
              <a:extLst>
                <a:ext uri="{FF2B5EF4-FFF2-40B4-BE49-F238E27FC236}">
                  <a16:creationId xmlns:a16="http://schemas.microsoft.com/office/drawing/2014/main" id="{B13CE284-F21E-411B-BB8E-9C03B853CE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2" name="Freeform 31">
              <a:extLst>
                <a:ext uri="{FF2B5EF4-FFF2-40B4-BE49-F238E27FC236}">
                  <a16:creationId xmlns:a16="http://schemas.microsoft.com/office/drawing/2014/main" id="{23DF4578-4703-437C-A797-2A2D0CEE5F4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3" name="Freeform 32">
              <a:extLst>
                <a:ext uri="{FF2B5EF4-FFF2-40B4-BE49-F238E27FC236}">
                  <a16:creationId xmlns:a16="http://schemas.microsoft.com/office/drawing/2014/main" id="{F878F330-AF64-4F8F-88FD-A4A408D6D36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4" name="Freeform 33">
              <a:extLst>
                <a:ext uri="{FF2B5EF4-FFF2-40B4-BE49-F238E27FC236}">
                  <a16:creationId xmlns:a16="http://schemas.microsoft.com/office/drawing/2014/main" id="{AC9B00BF-4FB7-42FA-BBBD-7DB54ED3F06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5" name="Freeform 34">
              <a:extLst>
                <a:ext uri="{FF2B5EF4-FFF2-40B4-BE49-F238E27FC236}">
                  <a16:creationId xmlns:a16="http://schemas.microsoft.com/office/drawing/2014/main" id="{BD3D64CA-2AAD-4609-8DAA-3EAD4609A6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6" name="Freeform 35">
              <a:extLst>
                <a:ext uri="{FF2B5EF4-FFF2-40B4-BE49-F238E27FC236}">
                  <a16:creationId xmlns:a16="http://schemas.microsoft.com/office/drawing/2014/main" id="{C669E05A-8550-4E91-B29E-E1912228EC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7" name="Freeform 36">
              <a:extLst>
                <a:ext uri="{FF2B5EF4-FFF2-40B4-BE49-F238E27FC236}">
                  <a16:creationId xmlns:a16="http://schemas.microsoft.com/office/drawing/2014/main" id="{F8C1FD53-1E8F-46CA-BC2D-FCEC4DAE0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8" name="Freeform 37">
              <a:extLst>
                <a:ext uri="{FF2B5EF4-FFF2-40B4-BE49-F238E27FC236}">
                  <a16:creationId xmlns:a16="http://schemas.microsoft.com/office/drawing/2014/main" id="{CC97A31F-CFDE-4EA3-98F1-13FDD16702E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9" name="Freeform 38">
              <a:extLst>
                <a:ext uri="{FF2B5EF4-FFF2-40B4-BE49-F238E27FC236}">
                  <a16:creationId xmlns:a16="http://schemas.microsoft.com/office/drawing/2014/main" id="{9E1540E7-E6C3-4907-B70A-B1756836559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1" name="Freeform 11">
            <a:extLst>
              <a:ext uri="{FF2B5EF4-FFF2-40B4-BE49-F238E27FC236}">
                <a16:creationId xmlns:a16="http://schemas.microsoft.com/office/drawing/2014/main" id="{1310EFE2-B91D-47E7-B117-C2A802800A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 name="Title 1">
            <a:extLst>
              <a:ext uri="{FF2B5EF4-FFF2-40B4-BE49-F238E27FC236}">
                <a16:creationId xmlns:a16="http://schemas.microsoft.com/office/drawing/2014/main" id="{9AFEF1FA-5FEB-4AC6-B150-8DF00CD158F4}"/>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dirty="0"/>
              <a:t>Logistic Regression</a:t>
            </a:r>
          </a:p>
        </p:txBody>
      </p:sp>
      <p:sp>
        <p:nvSpPr>
          <p:cNvPr id="70" name="Content Placeholder 2">
            <a:extLst>
              <a:ext uri="{FF2B5EF4-FFF2-40B4-BE49-F238E27FC236}">
                <a16:creationId xmlns:a16="http://schemas.microsoft.com/office/drawing/2014/main" id="{8B39B792-1E0B-4A19-913E-2C8A2A37860A}"/>
              </a:ext>
            </a:extLst>
          </p:cNvPr>
          <p:cNvSpPr>
            <a:spLocks noGrp="1"/>
          </p:cNvSpPr>
          <p:nvPr>
            <p:ph idx="1"/>
          </p:nvPr>
        </p:nvSpPr>
        <p:spPr>
          <a:xfrm>
            <a:off x="3276600" y="4244422"/>
            <a:ext cx="8915400" cy="749559"/>
          </a:xfrm>
        </p:spPr>
        <p:txBody>
          <a:bodyPr>
            <a:normAutofit lnSpcReduction="10000"/>
          </a:bodyPr>
          <a:lstStyle/>
          <a:p>
            <a:r>
              <a:rPr lang="en-US" dirty="0"/>
              <a:t>What is the probability that an arriving animal is euthanized?</a:t>
            </a:r>
          </a:p>
          <a:p>
            <a:r>
              <a:rPr lang="en-US" dirty="0"/>
              <a:t>What is the probability that an arriving animal is adopted?</a:t>
            </a:r>
          </a:p>
        </p:txBody>
      </p:sp>
    </p:spTree>
    <p:extLst>
      <p:ext uri="{BB962C8B-B14F-4D97-AF65-F5344CB8AC3E}">
        <p14:creationId xmlns:p14="http://schemas.microsoft.com/office/powerpoint/2010/main" val="1681228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5ED5-7917-43DA-8F61-F905D58C0BD9}"/>
              </a:ext>
            </a:extLst>
          </p:cNvPr>
          <p:cNvSpPr>
            <a:spLocks noGrp="1"/>
          </p:cNvSpPr>
          <p:nvPr>
            <p:ph type="title"/>
          </p:nvPr>
        </p:nvSpPr>
        <p:spPr>
          <a:xfrm>
            <a:off x="2592925" y="624110"/>
            <a:ext cx="9011777" cy="785073"/>
          </a:xfrm>
        </p:spPr>
        <p:txBody>
          <a:bodyPr/>
          <a:lstStyle/>
          <a:p>
            <a:r>
              <a:rPr lang="en-US" dirty="0"/>
              <a:t>Logistic Regression – Preliminary Analysis</a:t>
            </a:r>
          </a:p>
        </p:txBody>
      </p:sp>
      <p:sp>
        <p:nvSpPr>
          <p:cNvPr id="3" name="Content Placeholder 2">
            <a:extLst>
              <a:ext uri="{FF2B5EF4-FFF2-40B4-BE49-F238E27FC236}">
                <a16:creationId xmlns:a16="http://schemas.microsoft.com/office/drawing/2014/main" id="{576E0DAD-D452-4826-807D-72433665C205}"/>
              </a:ext>
            </a:extLst>
          </p:cNvPr>
          <p:cNvSpPr>
            <a:spLocks noGrp="1"/>
          </p:cNvSpPr>
          <p:nvPr>
            <p:ph idx="1"/>
          </p:nvPr>
        </p:nvSpPr>
        <p:spPr/>
        <p:txBody>
          <a:bodyPr>
            <a:normAutofit/>
          </a:bodyPr>
          <a:lstStyle/>
          <a:p>
            <a:r>
              <a:rPr lang="en-US" sz="2000" dirty="0"/>
              <a:t>Significance at </a:t>
            </a:r>
            <a:r>
              <a:rPr lang="el-GR" sz="2000" dirty="0"/>
              <a:t>α</a:t>
            </a:r>
            <a:r>
              <a:rPr lang="en-US" sz="2000" dirty="0"/>
              <a:t> = 0.10</a:t>
            </a:r>
          </a:p>
          <a:p>
            <a:r>
              <a:rPr lang="en-US" sz="2000" dirty="0"/>
              <a:t>Breed, color and type of animal not significant</a:t>
            </a:r>
          </a:p>
          <a:p>
            <a:r>
              <a:rPr lang="en-US" sz="2000" dirty="0"/>
              <a:t>Intake type significant predictor </a:t>
            </a:r>
          </a:p>
        </p:txBody>
      </p:sp>
      <p:sp>
        <p:nvSpPr>
          <p:cNvPr id="4" name="Content Placeholder 2">
            <a:extLst>
              <a:ext uri="{FF2B5EF4-FFF2-40B4-BE49-F238E27FC236}">
                <a16:creationId xmlns:a16="http://schemas.microsoft.com/office/drawing/2014/main" id="{A6F41D3B-E531-43D7-99E0-B3514CA33554}"/>
              </a:ext>
            </a:extLst>
          </p:cNvPr>
          <p:cNvSpPr txBox="1">
            <a:spLocks/>
          </p:cNvSpPr>
          <p:nvPr/>
        </p:nvSpPr>
        <p:spPr>
          <a:xfrm>
            <a:off x="2589212" y="1523483"/>
            <a:ext cx="7885353" cy="4958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a:t>What is the probability than an animal will be euthanized?</a:t>
            </a:r>
          </a:p>
        </p:txBody>
      </p:sp>
    </p:spTree>
    <p:extLst>
      <p:ext uri="{BB962C8B-B14F-4D97-AF65-F5344CB8AC3E}">
        <p14:creationId xmlns:p14="http://schemas.microsoft.com/office/powerpoint/2010/main" val="165407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340B-B612-4623-A936-DDB172DD3568}"/>
              </a:ext>
            </a:extLst>
          </p:cNvPr>
          <p:cNvSpPr>
            <a:spLocks noGrp="1"/>
          </p:cNvSpPr>
          <p:nvPr>
            <p:ph type="title"/>
          </p:nvPr>
        </p:nvSpPr>
        <p:spPr>
          <a:xfrm>
            <a:off x="2592925" y="624110"/>
            <a:ext cx="8911687" cy="1280890"/>
          </a:xfrm>
        </p:spPr>
        <p:txBody>
          <a:bodyPr/>
          <a:lstStyle/>
          <a:p>
            <a:r>
              <a:rPr lang="en-US" dirty="0"/>
              <a:t>Logistic Regression – Model Output</a:t>
            </a:r>
          </a:p>
        </p:txBody>
      </p:sp>
      <p:sp>
        <p:nvSpPr>
          <p:cNvPr id="3" name="Content Placeholder 2">
            <a:extLst>
              <a:ext uri="{FF2B5EF4-FFF2-40B4-BE49-F238E27FC236}">
                <a16:creationId xmlns:a16="http://schemas.microsoft.com/office/drawing/2014/main" id="{8068D55E-976C-4086-8348-367EA4AAE5EB}"/>
              </a:ext>
            </a:extLst>
          </p:cNvPr>
          <p:cNvSpPr>
            <a:spLocks noGrp="1"/>
          </p:cNvSpPr>
          <p:nvPr>
            <p:ph idx="1"/>
          </p:nvPr>
        </p:nvSpPr>
        <p:spPr>
          <a:xfrm>
            <a:off x="2592925" y="1555616"/>
            <a:ext cx="8915400" cy="702906"/>
          </a:xfrm>
        </p:spPr>
        <p:txBody>
          <a:bodyPr/>
          <a:lstStyle/>
          <a:p>
            <a:r>
              <a:rPr lang="en-US" b="1" dirty="0"/>
              <a:t>What is the probability that an animal is euthanized?</a:t>
            </a:r>
          </a:p>
        </p:txBody>
      </p:sp>
      <p:pic>
        <p:nvPicPr>
          <p:cNvPr id="5" name="Picture 4">
            <a:extLst>
              <a:ext uri="{FF2B5EF4-FFF2-40B4-BE49-F238E27FC236}">
                <a16:creationId xmlns:a16="http://schemas.microsoft.com/office/drawing/2014/main" id="{5FCC3DC7-80D1-4486-AF63-467AC2C931E2}"/>
              </a:ext>
            </a:extLst>
          </p:cNvPr>
          <p:cNvPicPr>
            <a:picLocks noChangeAspect="1"/>
          </p:cNvPicPr>
          <p:nvPr/>
        </p:nvPicPr>
        <p:blipFill>
          <a:blip r:embed="rId3"/>
          <a:stretch>
            <a:fillRect/>
          </a:stretch>
        </p:blipFill>
        <p:spPr>
          <a:xfrm>
            <a:off x="8358852" y="3663286"/>
            <a:ext cx="2532448" cy="1355975"/>
          </a:xfrm>
          <a:prstGeom prst="rect">
            <a:avLst/>
          </a:prstGeom>
        </p:spPr>
      </p:pic>
      <p:pic>
        <p:nvPicPr>
          <p:cNvPr id="7" name="Picture 6">
            <a:extLst>
              <a:ext uri="{FF2B5EF4-FFF2-40B4-BE49-F238E27FC236}">
                <a16:creationId xmlns:a16="http://schemas.microsoft.com/office/drawing/2014/main" id="{C2BCCF86-9AC8-4B96-B448-4E74EC6991AB}"/>
              </a:ext>
            </a:extLst>
          </p:cNvPr>
          <p:cNvPicPr>
            <a:picLocks noChangeAspect="1"/>
          </p:cNvPicPr>
          <p:nvPr/>
        </p:nvPicPr>
        <p:blipFill rotWithShape="1">
          <a:blip r:embed="rId4"/>
          <a:srcRect b="6337"/>
          <a:stretch/>
        </p:blipFill>
        <p:spPr>
          <a:xfrm>
            <a:off x="2592924" y="2340374"/>
            <a:ext cx="5321791" cy="3748192"/>
          </a:xfrm>
          <a:prstGeom prst="rect">
            <a:avLst/>
          </a:prstGeom>
        </p:spPr>
      </p:pic>
    </p:spTree>
    <p:extLst>
      <p:ext uri="{BB962C8B-B14F-4D97-AF65-F5344CB8AC3E}">
        <p14:creationId xmlns:p14="http://schemas.microsoft.com/office/powerpoint/2010/main" val="327033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1A354-0ED3-4AAA-919F-4955C87109CC}"/>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06B194AA-6694-4425-8D8F-7EA27784DA90}"/>
              </a:ext>
            </a:extLst>
          </p:cNvPr>
          <p:cNvSpPr>
            <a:spLocks noGrp="1"/>
          </p:cNvSpPr>
          <p:nvPr>
            <p:ph idx="1"/>
          </p:nvPr>
        </p:nvSpPr>
        <p:spPr/>
        <p:txBody>
          <a:bodyPr/>
          <a:lstStyle/>
          <a:p>
            <a:r>
              <a:rPr lang="en-US" dirty="0"/>
              <a:t>Reduce Euthanizations</a:t>
            </a:r>
          </a:p>
          <a:p>
            <a:r>
              <a:rPr lang="en-US" dirty="0"/>
              <a:t>Increase Adoptions</a:t>
            </a:r>
          </a:p>
          <a:p>
            <a:r>
              <a:rPr lang="en-US" dirty="0"/>
              <a:t>Predict outcome of animal received</a:t>
            </a:r>
          </a:p>
          <a:p>
            <a:pPr lvl="1"/>
            <a:r>
              <a:rPr lang="en-US" dirty="0"/>
              <a:t>Category of outcome</a:t>
            </a:r>
          </a:p>
          <a:p>
            <a:pPr lvl="1"/>
            <a:r>
              <a:rPr lang="en-US" dirty="0"/>
              <a:t>Length of time in shelter</a:t>
            </a:r>
          </a:p>
          <a:p>
            <a:r>
              <a:rPr lang="en-US" dirty="0"/>
              <a:t>Predict resource load on shelters</a:t>
            </a:r>
          </a:p>
          <a:p>
            <a:pPr lvl="1"/>
            <a:r>
              <a:rPr lang="en-US" dirty="0"/>
              <a:t>Seasonality for animal intakes and outcomes</a:t>
            </a:r>
          </a:p>
          <a:p>
            <a:pPr lvl="1"/>
            <a:r>
              <a:rPr lang="en-US" dirty="0"/>
              <a:t>Number of animals in shelter for given time</a:t>
            </a:r>
          </a:p>
        </p:txBody>
      </p:sp>
    </p:spTree>
    <p:extLst>
      <p:ext uri="{BB962C8B-B14F-4D97-AF65-F5344CB8AC3E}">
        <p14:creationId xmlns:p14="http://schemas.microsoft.com/office/powerpoint/2010/main" val="2930627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340B-B612-4623-A936-DDB172DD3568}"/>
              </a:ext>
            </a:extLst>
          </p:cNvPr>
          <p:cNvSpPr>
            <a:spLocks noGrp="1"/>
          </p:cNvSpPr>
          <p:nvPr>
            <p:ph type="title"/>
          </p:nvPr>
        </p:nvSpPr>
        <p:spPr>
          <a:xfrm>
            <a:off x="2592925" y="624110"/>
            <a:ext cx="8911687" cy="1280890"/>
          </a:xfrm>
        </p:spPr>
        <p:txBody>
          <a:bodyPr/>
          <a:lstStyle/>
          <a:p>
            <a:r>
              <a:rPr lang="en-US" dirty="0"/>
              <a:t>Logistic Regression – Model Evaluation</a:t>
            </a:r>
          </a:p>
        </p:txBody>
      </p:sp>
      <p:sp>
        <p:nvSpPr>
          <p:cNvPr id="3" name="Content Placeholder 2">
            <a:extLst>
              <a:ext uri="{FF2B5EF4-FFF2-40B4-BE49-F238E27FC236}">
                <a16:creationId xmlns:a16="http://schemas.microsoft.com/office/drawing/2014/main" id="{8068D55E-976C-4086-8348-367EA4AAE5EB}"/>
              </a:ext>
            </a:extLst>
          </p:cNvPr>
          <p:cNvSpPr>
            <a:spLocks noGrp="1"/>
          </p:cNvSpPr>
          <p:nvPr>
            <p:ph idx="1"/>
          </p:nvPr>
        </p:nvSpPr>
        <p:spPr>
          <a:xfrm>
            <a:off x="2592925" y="1555616"/>
            <a:ext cx="8915400" cy="702906"/>
          </a:xfrm>
        </p:spPr>
        <p:txBody>
          <a:bodyPr/>
          <a:lstStyle/>
          <a:p>
            <a:r>
              <a:rPr lang="en-US" b="1" dirty="0"/>
              <a:t>What is the probability that an animal is euthanized?</a:t>
            </a:r>
          </a:p>
        </p:txBody>
      </p:sp>
      <p:pic>
        <p:nvPicPr>
          <p:cNvPr id="4" name="Picture 3">
            <a:extLst>
              <a:ext uri="{FF2B5EF4-FFF2-40B4-BE49-F238E27FC236}">
                <a16:creationId xmlns:a16="http://schemas.microsoft.com/office/drawing/2014/main" id="{3F0EFC29-80FE-4CB2-9823-4BAB0F9EA3FB}"/>
              </a:ext>
            </a:extLst>
          </p:cNvPr>
          <p:cNvPicPr>
            <a:picLocks noChangeAspect="1"/>
          </p:cNvPicPr>
          <p:nvPr/>
        </p:nvPicPr>
        <p:blipFill>
          <a:blip r:embed="rId3"/>
          <a:stretch>
            <a:fillRect/>
          </a:stretch>
        </p:blipFill>
        <p:spPr>
          <a:xfrm>
            <a:off x="2543783" y="2035510"/>
            <a:ext cx="5594781" cy="1005056"/>
          </a:xfrm>
          <a:prstGeom prst="rect">
            <a:avLst/>
          </a:prstGeom>
        </p:spPr>
      </p:pic>
      <p:pic>
        <p:nvPicPr>
          <p:cNvPr id="5" name="Picture 4">
            <a:extLst>
              <a:ext uri="{FF2B5EF4-FFF2-40B4-BE49-F238E27FC236}">
                <a16:creationId xmlns:a16="http://schemas.microsoft.com/office/drawing/2014/main" id="{12145B92-489F-4C2E-A4A0-592F35A8FA7A}"/>
              </a:ext>
            </a:extLst>
          </p:cNvPr>
          <p:cNvPicPr>
            <a:picLocks noChangeAspect="1"/>
          </p:cNvPicPr>
          <p:nvPr/>
        </p:nvPicPr>
        <p:blipFill>
          <a:blip r:embed="rId4"/>
          <a:stretch>
            <a:fillRect/>
          </a:stretch>
        </p:blipFill>
        <p:spPr>
          <a:xfrm>
            <a:off x="2543782" y="3224536"/>
            <a:ext cx="5594781" cy="1817372"/>
          </a:xfrm>
          <a:prstGeom prst="rect">
            <a:avLst/>
          </a:prstGeom>
        </p:spPr>
      </p:pic>
      <p:pic>
        <p:nvPicPr>
          <p:cNvPr id="6" name="Picture 5">
            <a:extLst>
              <a:ext uri="{FF2B5EF4-FFF2-40B4-BE49-F238E27FC236}">
                <a16:creationId xmlns:a16="http://schemas.microsoft.com/office/drawing/2014/main" id="{CE4D2003-A56B-48CC-833D-A81D5E1ABA39}"/>
              </a:ext>
            </a:extLst>
          </p:cNvPr>
          <p:cNvPicPr>
            <a:picLocks noChangeAspect="1"/>
          </p:cNvPicPr>
          <p:nvPr/>
        </p:nvPicPr>
        <p:blipFill>
          <a:blip r:embed="rId5"/>
          <a:stretch>
            <a:fillRect/>
          </a:stretch>
        </p:blipFill>
        <p:spPr>
          <a:xfrm>
            <a:off x="2592925" y="5225879"/>
            <a:ext cx="5545638" cy="761944"/>
          </a:xfrm>
          <a:prstGeom prst="rect">
            <a:avLst/>
          </a:prstGeom>
        </p:spPr>
      </p:pic>
    </p:spTree>
    <p:extLst>
      <p:ext uri="{BB962C8B-B14F-4D97-AF65-F5344CB8AC3E}">
        <p14:creationId xmlns:p14="http://schemas.microsoft.com/office/powerpoint/2010/main" val="2686262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340B-B612-4623-A936-DDB172DD3568}"/>
              </a:ext>
            </a:extLst>
          </p:cNvPr>
          <p:cNvSpPr>
            <a:spLocks noGrp="1"/>
          </p:cNvSpPr>
          <p:nvPr>
            <p:ph type="title"/>
          </p:nvPr>
        </p:nvSpPr>
        <p:spPr>
          <a:xfrm>
            <a:off x="2592925" y="624110"/>
            <a:ext cx="8911687" cy="1280890"/>
          </a:xfrm>
        </p:spPr>
        <p:txBody>
          <a:bodyPr/>
          <a:lstStyle/>
          <a:p>
            <a:r>
              <a:rPr lang="en-US" dirty="0"/>
              <a:t>Logistic Regression – Conclusions</a:t>
            </a:r>
          </a:p>
        </p:txBody>
      </p:sp>
      <p:sp>
        <p:nvSpPr>
          <p:cNvPr id="3" name="Content Placeholder 2">
            <a:extLst>
              <a:ext uri="{FF2B5EF4-FFF2-40B4-BE49-F238E27FC236}">
                <a16:creationId xmlns:a16="http://schemas.microsoft.com/office/drawing/2014/main" id="{8068D55E-976C-4086-8348-367EA4AAE5EB}"/>
              </a:ext>
            </a:extLst>
          </p:cNvPr>
          <p:cNvSpPr>
            <a:spLocks noGrp="1"/>
          </p:cNvSpPr>
          <p:nvPr>
            <p:ph idx="1"/>
          </p:nvPr>
        </p:nvSpPr>
        <p:spPr>
          <a:xfrm>
            <a:off x="2592925" y="1553547"/>
            <a:ext cx="8915400" cy="702906"/>
          </a:xfrm>
        </p:spPr>
        <p:txBody>
          <a:bodyPr/>
          <a:lstStyle/>
          <a:p>
            <a:r>
              <a:rPr lang="en-US" b="1" dirty="0"/>
              <a:t>What is the probability that an animal is euthanized?</a:t>
            </a:r>
          </a:p>
        </p:txBody>
      </p:sp>
      <p:sp>
        <p:nvSpPr>
          <p:cNvPr id="4" name="Content Placeholder 2">
            <a:extLst>
              <a:ext uri="{FF2B5EF4-FFF2-40B4-BE49-F238E27FC236}">
                <a16:creationId xmlns:a16="http://schemas.microsoft.com/office/drawing/2014/main" id="{A59E7A72-CBFC-4360-933C-958DBD8B77F1}"/>
              </a:ext>
            </a:extLst>
          </p:cNvPr>
          <p:cNvSpPr txBox="1">
            <a:spLocks/>
          </p:cNvSpPr>
          <p:nvPr/>
        </p:nvSpPr>
        <p:spPr>
          <a:xfrm>
            <a:off x="2589212" y="2155860"/>
            <a:ext cx="8915400" cy="36576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Model slightly prone to false negatives, under-predicts euthanizations</a:t>
            </a:r>
          </a:p>
          <a:p>
            <a:r>
              <a:rPr lang="en-US" sz="2000" dirty="0"/>
              <a:t>Females less likely to be euthanized</a:t>
            </a:r>
          </a:p>
          <a:p>
            <a:r>
              <a:rPr lang="en-US" sz="2000" dirty="0"/>
              <a:t>Sick animals very likely to be euthanized</a:t>
            </a:r>
          </a:p>
          <a:p>
            <a:r>
              <a:rPr lang="en-US" sz="2000" dirty="0"/>
              <a:t>Owner surrenders more likely to be euthanized than baseline</a:t>
            </a:r>
          </a:p>
        </p:txBody>
      </p:sp>
    </p:spTree>
    <p:extLst>
      <p:ext uri="{BB962C8B-B14F-4D97-AF65-F5344CB8AC3E}">
        <p14:creationId xmlns:p14="http://schemas.microsoft.com/office/powerpoint/2010/main" val="3020369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5ED5-7917-43DA-8F61-F905D58C0BD9}"/>
              </a:ext>
            </a:extLst>
          </p:cNvPr>
          <p:cNvSpPr>
            <a:spLocks noGrp="1"/>
          </p:cNvSpPr>
          <p:nvPr>
            <p:ph type="title"/>
          </p:nvPr>
        </p:nvSpPr>
        <p:spPr>
          <a:xfrm>
            <a:off x="2592925" y="624110"/>
            <a:ext cx="9011777" cy="785073"/>
          </a:xfrm>
        </p:spPr>
        <p:txBody>
          <a:bodyPr/>
          <a:lstStyle/>
          <a:p>
            <a:r>
              <a:rPr lang="en-US" dirty="0"/>
              <a:t>Logistic Regression – Preliminary Analysis</a:t>
            </a:r>
          </a:p>
        </p:txBody>
      </p:sp>
      <p:sp>
        <p:nvSpPr>
          <p:cNvPr id="3" name="Content Placeholder 2">
            <a:extLst>
              <a:ext uri="{FF2B5EF4-FFF2-40B4-BE49-F238E27FC236}">
                <a16:creationId xmlns:a16="http://schemas.microsoft.com/office/drawing/2014/main" id="{576E0DAD-D452-4826-807D-72433665C205}"/>
              </a:ext>
            </a:extLst>
          </p:cNvPr>
          <p:cNvSpPr>
            <a:spLocks noGrp="1"/>
          </p:cNvSpPr>
          <p:nvPr>
            <p:ph idx="1"/>
          </p:nvPr>
        </p:nvSpPr>
        <p:spPr/>
        <p:txBody>
          <a:bodyPr>
            <a:normAutofit/>
          </a:bodyPr>
          <a:lstStyle/>
          <a:p>
            <a:r>
              <a:rPr lang="en-US" sz="2000" dirty="0"/>
              <a:t>Significance at </a:t>
            </a:r>
            <a:r>
              <a:rPr lang="el-GR" sz="2000" dirty="0"/>
              <a:t>α</a:t>
            </a:r>
            <a:r>
              <a:rPr lang="en-US" sz="2000" dirty="0"/>
              <a:t> = 0.10</a:t>
            </a:r>
          </a:p>
          <a:p>
            <a:r>
              <a:rPr lang="en-US" sz="2000" dirty="0"/>
              <a:t>Breed and Color are not significant overall</a:t>
            </a:r>
          </a:p>
          <a:p>
            <a:pPr lvl="1"/>
            <a:r>
              <a:rPr lang="en-US" sz="1800" dirty="0"/>
              <a:t>Certain breeds were significant, should pursue additional analysis</a:t>
            </a:r>
          </a:p>
          <a:p>
            <a:r>
              <a:rPr lang="en-US" sz="2000" dirty="0"/>
              <a:t>Intake condition had one non-significant category, “injured”</a:t>
            </a:r>
          </a:p>
          <a:p>
            <a:pPr lvl="1"/>
            <a:r>
              <a:rPr lang="en-US" sz="1800" dirty="0"/>
              <a:t>Likely dependent on severity of injury which is not accounted for</a:t>
            </a:r>
          </a:p>
        </p:txBody>
      </p:sp>
      <p:sp>
        <p:nvSpPr>
          <p:cNvPr id="4" name="Content Placeholder 2">
            <a:extLst>
              <a:ext uri="{FF2B5EF4-FFF2-40B4-BE49-F238E27FC236}">
                <a16:creationId xmlns:a16="http://schemas.microsoft.com/office/drawing/2014/main" id="{A6F41D3B-E531-43D7-99E0-B3514CA33554}"/>
              </a:ext>
            </a:extLst>
          </p:cNvPr>
          <p:cNvSpPr txBox="1">
            <a:spLocks/>
          </p:cNvSpPr>
          <p:nvPr/>
        </p:nvSpPr>
        <p:spPr>
          <a:xfrm>
            <a:off x="2589212" y="1523483"/>
            <a:ext cx="7885353" cy="4958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a:t>What is the probability than an animal will be adopted?</a:t>
            </a:r>
          </a:p>
        </p:txBody>
      </p:sp>
    </p:spTree>
    <p:extLst>
      <p:ext uri="{BB962C8B-B14F-4D97-AF65-F5344CB8AC3E}">
        <p14:creationId xmlns:p14="http://schemas.microsoft.com/office/powerpoint/2010/main" val="1767075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340B-B612-4623-A936-DDB172DD3568}"/>
              </a:ext>
            </a:extLst>
          </p:cNvPr>
          <p:cNvSpPr>
            <a:spLocks noGrp="1"/>
          </p:cNvSpPr>
          <p:nvPr>
            <p:ph type="title"/>
          </p:nvPr>
        </p:nvSpPr>
        <p:spPr>
          <a:xfrm>
            <a:off x="2592925" y="624110"/>
            <a:ext cx="8911687" cy="1280890"/>
          </a:xfrm>
        </p:spPr>
        <p:txBody>
          <a:bodyPr/>
          <a:lstStyle/>
          <a:p>
            <a:r>
              <a:rPr lang="en-US" dirty="0"/>
              <a:t>Logistic Regression – Model Output</a:t>
            </a:r>
          </a:p>
        </p:txBody>
      </p:sp>
      <p:sp>
        <p:nvSpPr>
          <p:cNvPr id="3" name="Content Placeholder 2">
            <a:extLst>
              <a:ext uri="{FF2B5EF4-FFF2-40B4-BE49-F238E27FC236}">
                <a16:creationId xmlns:a16="http://schemas.microsoft.com/office/drawing/2014/main" id="{8068D55E-976C-4086-8348-367EA4AAE5EB}"/>
              </a:ext>
            </a:extLst>
          </p:cNvPr>
          <p:cNvSpPr>
            <a:spLocks noGrp="1"/>
          </p:cNvSpPr>
          <p:nvPr>
            <p:ph idx="1"/>
          </p:nvPr>
        </p:nvSpPr>
        <p:spPr>
          <a:xfrm>
            <a:off x="2592925" y="1555616"/>
            <a:ext cx="8915400" cy="702906"/>
          </a:xfrm>
        </p:spPr>
        <p:txBody>
          <a:bodyPr/>
          <a:lstStyle/>
          <a:p>
            <a:r>
              <a:rPr lang="en-US" b="1" dirty="0"/>
              <a:t>What is the probability that an animal is adopted?</a:t>
            </a:r>
          </a:p>
        </p:txBody>
      </p:sp>
      <p:pic>
        <p:nvPicPr>
          <p:cNvPr id="7" name="Picture 6">
            <a:extLst>
              <a:ext uri="{FF2B5EF4-FFF2-40B4-BE49-F238E27FC236}">
                <a16:creationId xmlns:a16="http://schemas.microsoft.com/office/drawing/2014/main" id="{AC209287-2572-44D0-A0D3-CD84BC820692}"/>
              </a:ext>
            </a:extLst>
          </p:cNvPr>
          <p:cNvPicPr>
            <a:picLocks noChangeAspect="1"/>
          </p:cNvPicPr>
          <p:nvPr/>
        </p:nvPicPr>
        <p:blipFill>
          <a:blip r:embed="rId3"/>
          <a:stretch>
            <a:fillRect/>
          </a:stretch>
        </p:blipFill>
        <p:spPr>
          <a:xfrm>
            <a:off x="8079324" y="3031608"/>
            <a:ext cx="2701886" cy="2109315"/>
          </a:xfrm>
          <a:prstGeom prst="rect">
            <a:avLst/>
          </a:prstGeom>
        </p:spPr>
      </p:pic>
      <p:pic>
        <p:nvPicPr>
          <p:cNvPr id="8" name="Picture 7">
            <a:extLst>
              <a:ext uri="{FF2B5EF4-FFF2-40B4-BE49-F238E27FC236}">
                <a16:creationId xmlns:a16="http://schemas.microsoft.com/office/drawing/2014/main" id="{9131E3EA-4C89-4EFC-85BE-D2B3784B21DE}"/>
              </a:ext>
            </a:extLst>
          </p:cNvPr>
          <p:cNvPicPr>
            <a:picLocks noChangeAspect="1"/>
          </p:cNvPicPr>
          <p:nvPr/>
        </p:nvPicPr>
        <p:blipFill>
          <a:blip r:embed="rId4"/>
          <a:stretch>
            <a:fillRect/>
          </a:stretch>
        </p:blipFill>
        <p:spPr>
          <a:xfrm>
            <a:off x="2664398" y="2258522"/>
            <a:ext cx="4476630" cy="3655487"/>
          </a:xfrm>
          <a:prstGeom prst="rect">
            <a:avLst/>
          </a:prstGeom>
        </p:spPr>
      </p:pic>
    </p:spTree>
    <p:extLst>
      <p:ext uri="{BB962C8B-B14F-4D97-AF65-F5344CB8AC3E}">
        <p14:creationId xmlns:p14="http://schemas.microsoft.com/office/powerpoint/2010/main" val="504563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340B-B612-4623-A936-DDB172DD3568}"/>
              </a:ext>
            </a:extLst>
          </p:cNvPr>
          <p:cNvSpPr>
            <a:spLocks noGrp="1"/>
          </p:cNvSpPr>
          <p:nvPr>
            <p:ph type="title"/>
          </p:nvPr>
        </p:nvSpPr>
        <p:spPr>
          <a:xfrm>
            <a:off x="2592925" y="624110"/>
            <a:ext cx="8911687" cy="1280890"/>
          </a:xfrm>
        </p:spPr>
        <p:txBody>
          <a:bodyPr/>
          <a:lstStyle/>
          <a:p>
            <a:r>
              <a:rPr lang="en-US" dirty="0"/>
              <a:t>Logistic Regression – Model Evaluation</a:t>
            </a:r>
          </a:p>
        </p:txBody>
      </p:sp>
      <p:sp>
        <p:nvSpPr>
          <p:cNvPr id="3" name="Content Placeholder 2">
            <a:extLst>
              <a:ext uri="{FF2B5EF4-FFF2-40B4-BE49-F238E27FC236}">
                <a16:creationId xmlns:a16="http://schemas.microsoft.com/office/drawing/2014/main" id="{8068D55E-976C-4086-8348-367EA4AAE5EB}"/>
              </a:ext>
            </a:extLst>
          </p:cNvPr>
          <p:cNvSpPr>
            <a:spLocks noGrp="1"/>
          </p:cNvSpPr>
          <p:nvPr>
            <p:ph idx="1"/>
          </p:nvPr>
        </p:nvSpPr>
        <p:spPr>
          <a:xfrm>
            <a:off x="2592925" y="1555616"/>
            <a:ext cx="8915400" cy="702906"/>
          </a:xfrm>
        </p:spPr>
        <p:txBody>
          <a:bodyPr/>
          <a:lstStyle/>
          <a:p>
            <a:r>
              <a:rPr lang="en-US" b="1" dirty="0"/>
              <a:t>What is the probability that an animal is adopted?</a:t>
            </a:r>
          </a:p>
        </p:txBody>
      </p:sp>
      <p:pic>
        <p:nvPicPr>
          <p:cNvPr id="4" name="Picture 3">
            <a:extLst>
              <a:ext uri="{FF2B5EF4-FFF2-40B4-BE49-F238E27FC236}">
                <a16:creationId xmlns:a16="http://schemas.microsoft.com/office/drawing/2014/main" id="{FA27E867-A2B0-4A4F-8252-5516EB0D690D}"/>
              </a:ext>
            </a:extLst>
          </p:cNvPr>
          <p:cNvPicPr>
            <a:picLocks noChangeAspect="1"/>
          </p:cNvPicPr>
          <p:nvPr/>
        </p:nvPicPr>
        <p:blipFill>
          <a:blip r:embed="rId3"/>
          <a:stretch>
            <a:fillRect/>
          </a:stretch>
        </p:blipFill>
        <p:spPr>
          <a:xfrm>
            <a:off x="2796655" y="2192342"/>
            <a:ext cx="5384269" cy="997686"/>
          </a:xfrm>
          <a:prstGeom prst="rect">
            <a:avLst/>
          </a:prstGeom>
        </p:spPr>
      </p:pic>
      <p:pic>
        <p:nvPicPr>
          <p:cNvPr id="5" name="Picture 4">
            <a:extLst>
              <a:ext uri="{FF2B5EF4-FFF2-40B4-BE49-F238E27FC236}">
                <a16:creationId xmlns:a16="http://schemas.microsoft.com/office/drawing/2014/main" id="{260967BE-C172-42E2-A3E6-E86A5C82E1CD}"/>
              </a:ext>
            </a:extLst>
          </p:cNvPr>
          <p:cNvPicPr>
            <a:picLocks noChangeAspect="1"/>
          </p:cNvPicPr>
          <p:nvPr/>
        </p:nvPicPr>
        <p:blipFill>
          <a:blip r:embed="rId4"/>
          <a:stretch>
            <a:fillRect/>
          </a:stretch>
        </p:blipFill>
        <p:spPr>
          <a:xfrm>
            <a:off x="2796655" y="3450196"/>
            <a:ext cx="5384269" cy="1711092"/>
          </a:xfrm>
          <a:prstGeom prst="rect">
            <a:avLst/>
          </a:prstGeom>
        </p:spPr>
      </p:pic>
      <p:pic>
        <p:nvPicPr>
          <p:cNvPr id="6" name="Picture 5">
            <a:extLst>
              <a:ext uri="{FF2B5EF4-FFF2-40B4-BE49-F238E27FC236}">
                <a16:creationId xmlns:a16="http://schemas.microsoft.com/office/drawing/2014/main" id="{208D9A62-B6F3-487D-BCD2-CE40ADC22F2E}"/>
              </a:ext>
            </a:extLst>
          </p:cNvPr>
          <p:cNvPicPr>
            <a:picLocks noChangeAspect="1"/>
          </p:cNvPicPr>
          <p:nvPr/>
        </p:nvPicPr>
        <p:blipFill>
          <a:blip r:embed="rId5"/>
          <a:stretch>
            <a:fillRect/>
          </a:stretch>
        </p:blipFill>
        <p:spPr>
          <a:xfrm>
            <a:off x="2796655" y="5421456"/>
            <a:ext cx="5225690" cy="761630"/>
          </a:xfrm>
          <a:prstGeom prst="rect">
            <a:avLst/>
          </a:prstGeom>
        </p:spPr>
      </p:pic>
    </p:spTree>
    <p:extLst>
      <p:ext uri="{BB962C8B-B14F-4D97-AF65-F5344CB8AC3E}">
        <p14:creationId xmlns:p14="http://schemas.microsoft.com/office/powerpoint/2010/main" val="4030130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340B-B612-4623-A936-DDB172DD3568}"/>
              </a:ext>
            </a:extLst>
          </p:cNvPr>
          <p:cNvSpPr>
            <a:spLocks noGrp="1"/>
          </p:cNvSpPr>
          <p:nvPr>
            <p:ph type="title"/>
          </p:nvPr>
        </p:nvSpPr>
        <p:spPr>
          <a:xfrm>
            <a:off x="2592925" y="624110"/>
            <a:ext cx="8911687" cy="1280890"/>
          </a:xfrm>
        </p:spPr>
        <p:txBody>
          <a:bodyPr/>
          <a:lstStyle/>
          <a:p>
            <a:r>
              <a:rPr lang="en-US" dirty="0"/>
              <a:t>Logistic Regression – Conclusions</a:t>
            </a:r>
          </a:p>
        </p:txBody>
      </p:sp>
      <p:sp>
        <p:nvSpPr>
          <p:cNvPr id="3" name="Content Placeholder 2">
            <a:extLst>
              <a:ext uri="{FF2B5EF4-FFF2-40B4-BE49-F238E27FC236}">
                <a16:creationId xmlns:a16="http://schemas.microsoft.com/office/drawing/2014/main" id="{8068D55E-976C-4086-8348-367EA4AAE5EB}"/>
              </a:ext>
            </a:extLst>
          </p:cNvPr>
          <p:cNvSpPr>
            <a:spLocks noGrp="1"/>
          </p:cNvSpPr>
          <p:nvPr>
            <p:ph idx="1"/>
          </p:nvPr>
        </p:nvSpPr>
        <p:spPr>
          <a:xfrm>
            <a:off x="2592925" y="1555616"/>
            <a:ext cx="8915400" cy="702906"/>
          </a:xfrm>
        </p:spPr>
        <p:txBody>
          <a:bodyPr/>
          <a:lstStyle/>
          <a:p>
            <a:r>
              <a:rPr lang="en-US" b="1" dirty="0"/>
              <a:t>What is the probability that an animal is adopted?</a:t>
            </a:r>
          </a:p>
        </p:txBody>
      </p:sp>
      <p:sp>
        <p:nvSpPr>
          <p:cNvPr id="7" name="Content Placeholder 2">
            <a:extLst>
              <a:ext uri="{FF2B5EF4-FFF2-40B4-BE49-F238E27FC236}">
                <a16:creationId xmlns:a16="http://schemas.microsoft.com/office/drawing/2014/main" id="{FC4A0CE6-844D-454A-95B0-3A6F2EC50ABE}"/>
              </a:ext>
            </a:extLst>
          </p:cNvPr>
          <p:cNvSpPr txBox="1">
            <a:spLocks/>
          </p:cNvSpPr>
          <p:nvPr/>
        </p:nvSpPr>
        <p:spPr>
          <a:xfrm>
            <a:off x="2589212" y="2133600"/>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Significance at </a:t>
            </a:r>
            <a:r>
              <a:rPr lang="el-GR" sz="2000" dirty="0"/>
              <a:t>α</a:t>
            </a:r>
            <a:r>
              <a:rPr lang="en-US" sz="2000" dirty="0"/>
              <a:t> = 0.10</a:t>
            </a:r>
          </a:p>
          <a:p>
            <a:r>
              <a:rPr lang="en-US" sz="2000" dirty="0"/>
              <a:t>Model prone to false positives but fairly accurate at 70%</a:t>
            </a:r>
          </a:p>
          <a:p>
            <a:pPr lvl="1"/>
            <a:r>
              <a:rPr lang="en-US" sz="1800" dirty="0"/>
              <a:t>Many “adoptable” animals are transferred instead</a:t>
            </a:r>
          </a:p>
          <a:p>
            <a:r>
              <a:rPr lang="en-US" sz="2000" dirty="0"/>
              <a:t>Not neutered/spayed less likely to be adopted</a:t>
            </a:r>
          </a:p>
          <a:p>
            <a:r>
              <a:rPr lang="en-US" sz="2000" dirty="0"/>
              <a:t>Cats and females more likely to be adopted</a:t>
            </a:r>
          </a:p>
          <a:p>
            <a:endParaRPr lang="en-US" sz="1800" dirty="0"/>
          </a:p>
        </p:txBody>
      </p:sp>
    </p:spTree>
    <p:extLst>
      <p:ext uri="{BB962C8B-B14F-4D97-AF65-F5344CB8AC3E}">
        <p14:creationId xmlns:p14="http://schemas.microsoft.com/office/powerpoint/2010/main" val="2215594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D25866-F15D-40A4-AEC5-47C044637A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DCB8E995-36E8-40B6-82D4-F52DE2987B5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DF54AEB5-68B5-46AE-B8F0-EEBE5DFED80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E3F708CB-F094-4EE7-8AD5-A462F1DF8B8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ECFCFB22-E8B5-4FAC-A354-E7E0CE6F2B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ED1DB3B4-A6DC-476F-986E-DF361EE842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4EE13DFA-3489-4DE6-9154-34D9CB4005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5CD12D51-F9A8-4CC9-B9C9-206EAFD8C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66B326C-1178-40F9-A265-6067D363B4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12F3B319-F00B-4755-BC54-95511E21DB2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3079D7BD-8A3F-47F6-8407-D9DA96FF351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1F97C31C-8585-43FB-924B-8ADD651233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A33E1C89-7E74-49BF-A5D1-9A352ED03E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0C4A17ED-96AA-44A6-A050-E1A7A1CDD9E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FBB2A87E-3E24-4A6F-9FD8-0F1436D4D3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257F945B-2AA3-4328-BFF5-20DE64011B0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E1A7230F-6A6F-403C-9D83-7176E28525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E33E315A-9CB0-460E-A8B7-0A064BBFA0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22CAAD33-CFAD-4E61-82AE-0C6F838530D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1A20E13C-2540-4000-A13B-8F781100E38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51EF0A01-E03D-448B-B12E-D5BFC6D0D22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8286A03-168E-477B-8876-2C53E4950D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3DFFC705-1899-4E4C-AE76-F85BAF2F66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01C9598D-BDF6-4A24-83B6-4DCA4D1349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950C8213-67CD-4DEF-AA44-8BB3101392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2016FE1D-E3EB-4CF6-809B-159872CC787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CE6C63DC-BAE4-42B6-8FDF-F6467C2D2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5BD23F8E-2E78-4C84-8EFB-FE6C8ACB7F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F81819F9-8CAC-4A6C-8F06-0482027F97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A98CC08-AEC2-4E8F-8F52-0F5C6372DB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258E44FC-92AD-43A0-BB05-DB268C82D8B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6" name="Freeform 13">
              <a:extLst>
                <a:ext uri="{FF2B5EF4-FFF2-40B4-BE49-F238E27FC236}">
                  <a16:creationId xmlns:a16="http://schemas.microsoft.com/office/drawing/2014/main" id="{C63D3083-A56C-4199-8DE0-63C8BE9EDFE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7" name="Freeform 14">
              <a:extLst>
                <a:ext uri="{FF2B5EF4-FFF2-40B4-BE49-F238E27FC236}">
                  <a16:creationId xmlns:a16="http://schemas.microsoft.com/office/drawing/2014/main" id="{C7CD3581-635D-438F-A64F-68404E7AE0B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8" name="Freeform 15">
              <a:extLst>
                <a:ext uri="{FF2B5EF4-FFF2-40B4-BE49-F238E27FC236}">
                  <a16:creationId xmlns:a16="http://schemas.microsoft.com/office/drawing/2014/main" id="{AD6904C0-211C-41A2-BDB8-3B07C90BBB4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9" name="Freeform 16">
              <a:extLst>
                <a:ext uri="{FF2B5EF4-FFF2-40B4-BE49-F238E27FC236}">
                  <a16:creationId xmlns:a16="http://schemas.microsoft.com/office/drawing/2014/main" id="{B0837DA6-CAF9-4E78-A39E-6358EDE2B1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0" name="Freeform 17">
              <a:extLst>
                <a:ext uri="{FF2B5EF4-FFF2-40B4-BE49-F238E27FC236}">
                  <a16:creationId xmlns:a16="http://schemas.microsoft.com/office/drawing/2014/main" id="{0A99DD7D-3AB3-471E-842F-8AFEA09D07E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1" name="Freeform 18">
              <a:extLst>
                <a:ext uri="{FF2B5EF4-FFF2-40B4-BE49-F238E27FC236}">
                  <a16:creationId xmlns:a16="http://schemas.microsoft.com/office/drawing/2014/main" id="{9C70B0D4-92FE-478F-86BD-93BA2C4DFCD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2" name="Freeform 19">
              <a:extLst>
                <a:ext uri="{FF2B5EF4-FFF2-40B4-BE49-F238E27FC236}">
                  <a16:creationId xmlns:a16="http://schemas.microsoft.com/office/drawing/2014/main" id="{C9156BE6-11D4-4696-9E3F-C325BFAC819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3" name="Freeform 20">
              <a:extLst>
                <a:ext uri="{FF2B5EF4-FFF2-40B4-BE49-F238E27FC236}">
                  <a16:creationId xmlns:a16="http://schemas.microsoft.com/office/drawing/2014/main" id="{4E667226-1D20-4A9D-BBE3-AC17EA436F0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4" name="Freeform 21">
              <a:extLst>
                <a:ext uri="{FF2B5EF4-FFF2-40B4-BE49-F238E27FC236}">
                  <a16:creationId xmlns:a16="http://schemas.microsoft.com/office/drawing/2014/main" id="{2F87E3B6-5202-4434-9B26-42B46774F32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5" name="Freeform 22">
              <a:extLst>
                <a:ext uri="{FF2B5EF4-FFF2-40B4-BE49-F238E27FC236}">
                  <a16:creationId xmlns:a16="http://schemas.microsoft.com/office/drawing/2014/main" id="{AEA5E85F-F1F4-40E4-A62C-95324F6749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7" name="Group 56">
            <a:extLst>
              <a:ext uri="{FF2B5EF4-FFF2-40B4-BE49-F238E27FC236}">
                <a16:creationId xmlns:a16="http://schemas.microsoft.com/office/drawing/2014/main" id="{40A75861-F6C5-44A9-B161-B03701CBDE0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9" name="Freeform 28">
              <a:extLst>
                <a:ext uri="{FF2B5EF4-FFF2-40B4-BE49-F238E27FC236}">
                  <a16:creationId xmlns:a16="http://schemas.microsoft.com/office/drawing/2014/main" id="{26178CE4-DA2D-46EA-AB8D-341C5AC563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0" name="Freeform 29">
              <a:extLst>
                <a:ext uri="{FF2B5EF4-FFF2-40B4-BE49-F238E27FC236}">
                  <a16:creationId xmlns:a16="http://schemas.microsoft.com/office/drawing/2014/main" id="{698E9F53-8381-4FA5-A510-846925D242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1" name="Freeform 30">
              <a:extLst>
                <a:ext uri="{FF2B5EF4-FFF2-40B4-BE49-F238E27FC236}">
                  <a16:creationId xmlns:a16="http://schemas.microsoft.com/office/drawing/2014/main" id="{B13CE284-F21E-411B-BB8E-9C03B853CE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2" name="Freeform 31">
              <a:extLst>
                <a:ext uri="{FF2B5EF4-FFF2-40B4-BE49-F238E27FC236}">
                  <a16:creationId xmlns:a16="http://schemas.microsoft.com/office/drawing/2014/main" id="{23DF4578-4703-437C-A797-2A2D0CEE5F4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3" name="Freeform 32">
              <a:extLst>
                <a:ext uri="{FF2B5EF4-FFF2-40B4-BE49-F238E27FC236}">
                  <a16:creationId xmlns:a16="http://schemas.microsoft.com/office/drawing/2014/main" id="{F878F330-AF64-4F8F-88FD-A4A408D6D36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4" name="Freeform 33">
              <a:extLst>
                <a:ext uri="{FF2B5EF4-FFF2-40B4-BE49-F238E27FC236}">
                  <a16:creationId xmlns:a16="http://schemas.microsoft.com/office/drawing/2014/main" id="{AC9B00BF-4FB7-42FA-BBBD-7DB54ED3F06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5" name="Freeform 34">
              <a:extLst>
                <a:ext uri="{FF2B5EF4-FFF2-40B4-BE49-F238E27FC236}">
                  <a16:creationId xmlns:a16="http://schemas.microsoft.com/office/drawing/2014/main" id="{BD3D64CA-2AAD-4609-8DAA-3EAD4609A6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6" name="Freeform 35">
              <a:extLst>
                <a:ext uri="{FF2B5EF4-FFF2-40B4-BE49-F238E27FC236}">
                  <a16:creationId xmlns:a16="http://schemas.microsoft.com/office/drawing/2014/main" id="{C669E05A-8550-4E91-B29E-E1912228EC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7" name="Freeform 36">
              <a:extLst>
                <a:ext uri="{FF2B5EF4-FFF2-40B4-BE49-F238E27FC236}">
                  <a16:creationId xmlns:a16="http://schemas.microsoft.com/office/drawing/2014/main" id="{F8C1FD53-1E8F-46CA-BC2D-FCEC4DAE0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8" name="Freeform 37">
              <a:extLst>
                <a:ext uri="{FF2B5EF4-FFF2-40B4-BE49-F238E27FC236}">
                  <a16:creationId xmlns:a16="http://schemas.microsoft.com/office/drawing/2014/main" id="{CC97A31F-CFDE-4EA3-98F1-13FDD16702E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9" name="Freeform 38">
              <a:extLst>
                <a:ext uri="{FF2B5EF4-FFF2-40B4-BE49-F238E27FC236}">
                  <a16:creationId xmlns:a16="http://schemas.microsoft.com/office/drawing/2014/main" id="{9E1540E7-E6C3-4907-B70A-B1756836559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1" name="Freeform 11">
            <a:extLst>
              <a:ext uri="{FF2B5EF4-FFF2-40B4-BE49-F238E27FC236}">
                <a16:creationId xmlns:a16="http://schemas.microsoft.com/office/drawing/2014/main" id="{1310EFE2-B91D-47E7-B117-C2A802800A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 name="Title 1">
            <a:extLst>
              <a:ext uri="{FF2B5EF4-FFF2-40B4-BE49-F238E27FC236}">
                <a16:creationId xmlns:a16="http://schemas.microsoft.com/office/drawing/2014/main" id="{9AFEF1FA-5FEB-4AC6-B150-8DF00CD158F4}"/>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dirty="0"/>
              <a:t>Decision Tree</a:t>
            </a:r>
          </a:p>
        </p:txBody>
      </p:sp>
      <p:sp>
        <p:nvSpPr>
          <p:cNvPr id="70" name="Content Placeholder 2">
            <a:extLst>
              <a:ext uri="{FF2B5EF4-FFF2-40B4-BE49-F238E27FC236}">
                <a16:creationId xmlns:a16="http://schemas.microsoft.com/office/drawing/2014/main" id="{8B39B792-1E0B-4A19-913E-2C8A2A37860A}"/>
              </a:ext>
            </a:extLst>
          </p:cNvPr>
          <p:cNvSpPr>
            <a:spLocks noGrp="1"/>
          </p:cNvSpPr>
          <p:nvPr>
            <p:ph idx="1"/>
          </p:nvPr>
        </p:nvSpPr>
        <p:spPr>
          <a:xfrm>
            <a:off x="3276600" y="4244422"/>
            <a:ext cx="8915400" cy="749559"/>
          </a:xfrm>
        </p:spPr>
        <p:txBody>
          <a:bodyPr>
            <a:normAutofit/>
          </a:bodyPr>
          <a:lstStyle/>
          <a:p>
            <a:r>
              <a:rPr lang="en-US" dirty="0"/>
              <a:t>What is the most likely outcome for an animal arriving in the shelter?</a:t>
            </a:r>
          </a:p>
        </p:txBody>
      </p:sp>
    </p:spTree>
    <p:extLst>
      <p:ext uri="{BB962C8B-B14F-4D97-AF65-F5344CB8AC3E}">
        <p14:creationId xmlns:p14="http://schemas.microsoft.com/office/powerpoint/2010/main" val="317497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59AF9-C8E2-479B-9930-0D29250EE6A5}"/>
              </a:ext>
            </a:extLst>
          </p:cNvPr>
          <p:cNvSpPr>
            <a:spLocks noGrp="1"/>
          </p:cNvSpPr>
          <p:nvPr>
            <p:ph type="title"/>
          </p:nvPr>
        </p:nvSpPr>
        <p:spPr/>
        <p:txBody>
          <a:bodyPr/>
          <a:lstStyle/>
          <a:p>
            <a:r>
              <a:rPr lang="en-US" dirty="0"/>
              <a:t>Decision Tree – Important Predictors</a:t>
            </a:r>
          </a:p>
        </p:txBody>
      </p:sp>
      <p:sp>
        <p:nvSpPr>
          <p:cNvPr id="3" name="Content Placeholder 2">
            <a:extLst>
              <a:ext uri="{FF2B5EF4-FFF2-40B4-BE49-F238E27FC236}">
                <a16:creationId xmlns:a16="http://schemas.microsoft.com/office/drawing/2014/main" id="{12B18F3E-0FB8-4B79-A6EB-54F6BBB61151}"/>
              </a:ext>
            </a:extLst>
          </p:cNvPr>
          <p:cNvSpPr>
            <a:spLocks noGrp="1"/>
          </p:cNvSpPr>
          <p:nvPr>
            <p:ph idx="1"/>
          </p:nvPr>
        </p:nvSpPr>
        <p:spPr>
          <a:xfrm>
            <a:off x="2589212" y="1264555"/>
            <a:ext cx="8915400" cy="488302"/>
          </a:xfrm>
        </p:spPr>
        <p:txBody>
          <a:bodyPr/>
          <a:lstStyle/>
          <a:p>
            <a:r>
              <a:rPr lang="en-US" dirty="0"/>
              <a:t>What is the most likely outcome for an animal arriving in the shelter?</a:t>
            </a:r>
          </a:p>
        </p:txBody>
      </p:sp>
      <p:pic>
        <p:nvPicPr>
          <p:cNvPr id="4" name="Picture 3">
            <a:extLst>
              <a:ext uri="{FF2B5EF4-FFF2-40B4-BE49-F238E27FC236}">
                <a16:creationId xmlns:a16="http://schemas.microsoft.com/office/drawing/2014/main" id="{59450559-D892-49A6-B95C-AE2A13F5CAC0}"/>
              </a:ext>
            </a:extLst>
          </p:cNvPr>
          <p:cNvPicPr/>
          <p:nvPr/>
        </p:nvPicPr>
        <p:blipFill>
          <a:blip r:embed="rId3">
            <a:clrChange>
              <a:clrFrom>
                <a:srgbClr val="FFFFFF"/>
              </a:clrFrom>
              <a:clrTo>
                <a:srgbClr val="FFFFFF">
                  <a:alpha val="0"/>
                </a:srgbClr>
              </a:clrTo>
            </a:clrChange>
          </a:blip>
          <a:stretch>
            <a:fillRect/>
          </a:stretch>
        </p:blipFill>
        <p:spPr>
          <a:xfrm>
            <a:off x="2589212" y="1833231"/>
            <a:ext cx="8160564" cy="3682906"/>
          </a:xfrm>
          <a:prstGeom prst="rect">
            <a:avLst/>
          </a:prstGeom>
        </p:spPr>
      </p:pic>
    </p:spTree>
    <p:extLst>
      <p:ext uri="{BB962C8B-B14F-4D97-AF65-F5344CB8AC3E}">
        <p14:creationId xmlns:p14="http://schemas.microsoft.com/office/powerpoint/2010/main" val="2141663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E78C-F668-4A26-8238-563D06D966FF}"/>
              </a:ext>
            </a:extLst>
          </p:cNvPr>
          <p:cNvSpPr>
            <a:spLocks noGrp="1"/>
          </p:cNvSpPr>
          <p:nvPr>
            <p:ph type="title"/>
          </p:nvPr>
        </p:nvSpPr>
        <p:spPr/>
        <p:txBody>
          <a:bodyPr/>
          <a:lstStyle/>
          <a:p>
            <a:r>
              <a:rPr lang="en-US" dirty="0"/>
              <a:t>Decision Tree – Model Output</a:t>
            </a:r>
          </a:p>
        </p:txBody>
      </p:sp>
      <p:pic>
        <p:nvPicPr>
          <p:cNvPr id="5" name="Picture 4">
            <a:extLst>
              <a:ext uri="{FF2B5EF4-FFF2-40B4-BE49-F238E27FC236}">
                <a16:creationId xmlns:a16="http://schemas.microsoft.com/office/drawing/2014/main" id="{4B94B1E3-BAD1-4ADD-A85D-8829C28450B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89212" y="2545445"/>
            <a:ext cx="8636780" cy="3098292"/>
          </a:xfrm>
          <a:prstGeom prst="rect">
            <a:avLst/>
          </a:prstGeom>
        </p:spPr>
      </p:pic>
      <p:sp>
        <p:nvSpPr>
          <p:cNvPr id="6" name="Content Placeholder 2">
            <a:extLst>
              <a:ext uri="{FF2B5EF4-FFF2-40B4-BE49-F238E27FC236}">
                <a16:creationId xmlns:a16="http://schemas.microsoft.com/office/drawing/2014/main" id="{A7F569EF-06E9-4FE0-A78D-4821C7EF514A}"/>
              </a:ext>
            </a:extLst>
          </p:cNvPr>
          <p:cNvSpPr>
            <a:spLocks noGrp="1"/>
          </p:cNvSpPr>
          <p:nvPr>
            <p:ph idx="1"/>
          </p:nvPr>
        </p:nvSpPr>
        <p:spPr>
          <a:xfrm>
            <a:off x="2589212" y="1492769"/>
            <a:ext cx="8915400" cy="488302"/>
          </a:xfrm>
        </p:spPr>
        <p:txBody>
          <a:bodyPr/>
          <a:lstStyle/>
          <a:p>
            <a:r>
              <a:rPr lang="en-US" dirty="0"/>
              <a:t>What is the most likely outcome for an animal arriving in the shelter?</a:t>
            </a:r>
          </a:p>
        </p:txBody>
      </p:sp>
    </p:spTree>
    <p:extLst>
      <p:ext uri="{BB962C8B-B14F-4D97-AF65-F5344CB8AC3E}">
        <p14:creationId xmlns:p14="http://schemas.microsoft.com/office/powerpoint/2010/main" val="4092316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69B18-6F5D-43B0-A5BD-8679AAC2AD62}"/>
              </a:ext>
            </a:extLst>
          </p:cNvPr>
          <p:cNvSpPr>
            <a:spLocks noGrp="1"/>
          </p:cNvSpPr>
          <p:nvPr>
            <p:ph type="title"/>
          </p:nvPr>
        </p:nvSpPr>
        <p:spPr/>
        <p:txBody>
          <a:bodyPr/>
          <a:lstStyle/>
          <a:p>
            <a:r>
              <a:rPr lang="en-US" dirty="0"/>
              <a:t>Decision Tree – Model Evaluation</a:t>
            </a:r>
          </a:p>
        </p:txBody>
      </p:sp>
      <p:sp>
        <p:nvSpPr>
          <p:cNvPr id="6" name="Content Placeholder 2">
            <a:extLst>
              <a:ext uri="{FF2B5EF4-FFF2-40B4-BE49-F238E27FC236}">
                <a16:creationId xmlns:a16="http://schemas.microsoft.com/office/drawing/2014/main" id="{9DC4427D-6ADE-4732-A415-8EDC9339BEA4}"/>
              </a:ext>
            </a:extLst>
          </p:cNvPr>
          <p:cNvSpPr>
            <a:spLocks noGrp="1"/>
          </p:cNvSpPr>
          <p:nvPr>
            <p:ph idx="1"/>
          </p:nvPr>
        </p:nvSpPr>
        <p:spPr>
          <a:xfrm>
            <a:off x="2589212" y="1264555"/>
            <a:ext cx="8915400" cy="488302"/>
          </a:xfrm>
        </p:spPr>
        <p:txBody>
          <a:bodyPr/>
          <a:lstStyle/>
          <a:p>
            <a:r>
              <a:rPr lang="en-US" dirty="0"/>
              <a:t>What is the most likely outcome for an animal arriving in the shelter?</a:t>
            </a:r>
          </a:p>
        </p:txBody>
      </p:sp>
      <p:pic>
        <p:nvPicPr>
          <p:cNvPr id="7" name="Picture 6">
            <a:extLst>
              <a:ext uri="{FF2B5EF4-FFF2-40B4-BE49-F238E27FC236}">
                <a16:creationId xmlns:a16="http://schemas.microsoft.com/office/drawing/2014/main" id="{A195DE2C-5E7B-4A35-8321-704D11687D23}"/>
              </a:ext>
            </a:extLst>
          </p:cNvPr>
          <p:cNvPicPr/>
          <p:nvPr/>
        </p:nvPicPr>
        <p:blipFill rotWithShape="1">
          <a:blip r:embed="rId3">
            <a:clrChange>
              <a:clrFrom>
                <a:srgbClr val="FFFFFF"/>
              </a:clrFrom>
              <a:clrTo>
                <a:srgbClr val="FFFFFF">
                  <a:alpha val="0"/>
                </a:srgbClr>
              </a:clrTo>
            </a:clrChange>
          </a:blip>
          <a:srcRect t="1689"/>
          <a:stretch/>
        </p:blipFill>
        <p:spPr>
          <a:xfrm>
            <a:off x="2589212" y="1905000"/>
            <a:ext cx="4429125" cy="814679"/>
          </a:xfrm>
          <a:prstGeom prst="rect">
            <a:avLst/>
          </a:prstGeom>
        </p:spPr>
      </p:pic>
      <p:pic>
        <p:nvPicPr>
          <p:cNvPr id="8" name="Picture 7">
            <a:extLst>
              <a:ext uri="{FF2B5EF4-FFF2-40B4-BE49-F238E27FC236}">
                <a16:creationId xmlns:a16="http://schemas.microsoft.com/office/drawing/2014/main" id="{4B63F8B4-0522-460C-A8C5-2A366C0137F7}"/>
              </a:ext>
            </a:extLst>
          </p:cNvPr>
          <p:cNvPicPr/>
          <p:nvPr/>
        </p:nvPicPr>
        <p:blipFill>
          <a:blip r:embed="rId4">
            <a:clrChange>
              <a:clrFrom>
                <a:srgbClr val="FFFFFF"/>
              </a:clrFrom>
              <a:clrTo>
                <a:srgbClr val="FFFFFF">
                  <a:alpha val="0"/>
                </a:srgbClr>
              </a:clrTo>
            </a:clrChange>
          </a:blip>
          <a:stretch>
            <a:fillRect/>
          </a:stretch>
        </p:blipFill>
        <p:spPr>
          <a:xfrm>
            <a:off x="2504394" y="2857826"/>
            <a:ext cx="4513943" cy="3458998"/>
          </a:xfrm>
          <a:prstGeom prst="rect">
            <a:avLst/>
          </a:prstGeom>
        </p:spPr>
      </p:pic>
    </p:spTree>
    <p:extLst>
      <p:ext uri="{BB962C8B-B14F-4D97-AF65-F5344CB8AC3E}">
        <p14:creationId xmlns:p14="http://schemas.microsoft.com/office/powerpoint/2010/main" val="2378920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0C62-3DA6-4BB1-9A3A-EEFE30ACD849}"/>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23EDB8B7-B787-4E4C-B44F-9DBFF97EF600}"/>
              </a:ext>
            </a:extLst>
          </p:cNvPr>
          <p:cNvSpPr>
            <a:spLocks noGrp="1"/>
          </p:cNvSpPr>
          <p:nvPr>
            <p:ph idx="1"/>
          </p:nvPr>
        </p:nvSpPr>
        <p:spPr/>
        <p:txBody>
          <a:bodyPr>
            <a:normAutofit/>
          </a:bodyPr>
          <a:lstStyle/>
          <a:p>
            <a:r>
              <a:rPr lang="en-US" dirty="0"/>
              <a:t>Which animals are hardest to adopt out? Which are the easiest?</a:t>
            </a:r>
          </a:p>
          <a:p>
            <a:r>
              <a:rPr lang="en-US" dirty="0"/>
              <a:t>What is the probability of an animal being adopted or euthanized?</a:t>
            </a:r>
          </a:p>
          <a:p>
            <a:r>
              <a:rPr lang="en-US" dirty="0"/>
              <a:t>How long will an animal stay in the shelter? </a:t>
            </a:r>
          </a:p>
          <a:p>
            <a:r>
              <a:rPr lang="en-US" dirty="0"/>
              <a:t>What is its most likely outcome for an animal arriving in the shelter?</a:t>
            </a:r>
          </a:p>
          <a:p>
            <a:r>
              <a:rPr lang="en-US" dirty="0"/>
              <a:t>Is there seasonality for intakes and adoptions?</a:t>
            </a:r>
          </a:p>
          <a:p>
            <a:r>
              <a:rPr lang="en-US" dirty="0"/>
              <a:t>How many of each type of outcome will occur in a given month?</a:t>
            </a:r>
          </a:p>
          <a:p>
            <a:r>
              <a:rPr lang="en-US" dirty="0"/>
              <a:t>How many animals can a shelter expect to have in a given month? How is this number changing over time?</a:t>
            </a:r>
          </a:p>
        </p:txBody>
      </p:sp>
    </p:spTree>
    <p:extLst>
      <p:ext uri="{BB962C8B-B14F-4D97-AF65-F5344CB8AC3E}">
        <p14:creationId xmlns:p14="http://schemas.microsoft.com/office/powerpoint/2010/main" val="3135444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D25866-F15D-40A4-AEC5-47C044637A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DCB8E995-36E8-40B6-82D4-F52DE2987B5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DF54AEB5-68B5-46AE-B8F0-EEBE5DFED80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E3F708CB-F094-4EE7-8AD5-A462F1DF8B8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ECFCFB22-E8B5-4FAC-A354-E7E0CE6F2B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ED1DB3B4-A6DC-476F-986E-DF361EE842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4EE13DFA-3489-4DE6-9154-34D9CB4005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5CD12D51-F9A8-4CC9-B9C9-206EAFD8C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66B326C-1178-40F9-A265-6067D363B4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12F3B319-F00B-4755-BC54-95511E21DB2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3079D7BD-8A3F-47F6-8407-D9DA96FF351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1F97C31C-8585-43FB-924B-8ADD651233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A33E1C89-7E74-49BF-A5D1-9A352ED03E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0C4A17ED-96AA-44A6-A050-E1A7A1CDD9E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FBB2A87E-3E24-4A6F-9FD8-0F1436D4D3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257F945B-2AA3-4328-BFF5-20DE64011B0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E1A7230F-6A6F-403C-9D83-7176E28525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E33E315A-9CB0-460E-A8B7-0A064BBFA0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22CAAD33-CFAD-4E61-82AE-0C6F838530D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1A20E13C-2540-4000-A13B-8F781100E38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51EF0A01-E03D-448B-B12E-D5BFC6D0D22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8286A03-168E-477B-8876-2C53E4950D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3DFFC705-1899-4E4C-AE76-F85BAF2F66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01C9598D-BDF6-4A24-83B6-4DCA4D1349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950C8213-67CD-4DEF-AA44-8BB3101392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2016FE1D-E3EB-4CF6-809B-159872CC787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CE6C63DC-BAE4-42B6-8FDF-F6467C2D2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5BD23F8E-2E78-4C84-8EFB-FE6C8ACB7F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F81819F9-8CAC-4A6C-8F06-0482027F97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A98CC08-AEC2-4E8F-8F52-0F5C6372DB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258E44FC-92AD-43A0-BB05-DB268C82D8B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6" name="Freeform 13">
              <a:extLst>
                <a:ext uri="{FF2B5EF4-FFF2-40B4-BE49-F238E27FC236}">
                  <a16:creationId xmlns:a16="http://schemas.microsoft.com/office/drawing/2014/main" id="{C63D3083-A56C-4199-8DE0-63C8BE9EDFE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7" name="Freeform 14">
              <a:extLst>
                <a:ext uri="{FF2B5EF4-FFF2-40B4-BE49-F238E27FC236}">
                  <a16:creationId xmlns:a16="http://schemas.microsoft.com/office/drawing/2014/main" id="{C7CD3581-635D-438F-A64F-68404E7AE0B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8" name="Freeform 15">
              <a:extLst>
                <a:ext uri="{FF2B5EF4-FFF2-40B4-BE49-F238E27FC236}">
                  <a16:creationId xmlns:a16="http://schemas.microsoft.com/office/drawing/2014/main" id="{AD6904C0-211C-41A2-BDB8-3B07C90BBB4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9" name="Freeform 16">
              <a:extLst>
                <a:ext uri="{FF2B5EF4-FFF2-40B4-BE49-F238E27FC236}">
                  <a16:creationId xmlns:a16="http://schemas.microsoft.com/office/drawing/2014/main" id="{B0837DA6-CAF9-4E78-A39E-6358EDE2B1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0" name="Freeform 17">
              <a:extLst>
                <a:ext uri="{FF2B5EF4-FFF2-40B4-BE49-F238E27FC236}">
                  <a16:creationId xmlns:a16="http://schemas.microsoft.com/office/drawing/2014/main" id="{0A99DD7D-3AB3-471E-842F-8AFEA09D07E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1" name="Freeform 18">
              <a:extLst>
                <a:ext uri="{FF2B5EF4-FFF2-40B4-BE49-F238E27FC236}">
                  <a16:creationId xmlns:a16="http://schemas.microsoft.com/office/drawing/2014/main" id="{9C70B0D4-92FE-478F-86BD-93BA2C4DFCD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2" name="Freeform 19">
              <a:extLst>
                <a:ext uri="{FF2B5EF4-FFF2-40B4-BE49-F238E27FC236}">
                  <a16:creationId xmlns:a16="http://schemas.microsoft.com/office/drawing/2014/main" id="{C9156BE6-11D4-4696-9E3F-C325BFAC819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3" name="Freeform 20">
              <a:extLst>
                <a:ext uri="{FF2B5EF4-FFF2-40B4-BE49-F238E27FC236}">
                  <a16:creationId xmlns:a16="http://schemas.microsoft.com/office/drawing/2014/main" id="{4E667226-1D20-4A9D-BBE3-AC17EA436F0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4" name="Freeform 21">
              <a:extLst>
                <a:ext uri="{FF2B5EF4-FFF2-40B4-BE49-F238E27FC236}">
                  <a16:creationId xmlns:a16="http://schemas.microsoft.com/office/drawing/2014/main" id="{2F87E3B6-5202-4434-9B26-42B46774F32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5" name="Freeform 22">
              <a:extLst>
                <a:ext uri="{FF2B5EF4-FFF2-40B4-BE49-F238E27FC236}">
                  <a16:creationId xmlns:a16="http://schemas.microsoft.com/office/drawing/2014/main" id="{AEA5E85F-F1F4-40E4-A62C-95324F6749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7" name="Group 56">
            <a:extLst>
              <a:ext uri="{FF2B5EF4-FFF2-40B4-BE49-F238E27FC236}">
                <a16:creationId xmlns:a16="http://schemas.microsoft.com/office/drawing/2014/main" id="{40A75861-F6C5-44A9-B161-B03701CBDE0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9" name="Freeform 28">
              <a:extLst>
                <a:ext uri="{FF2B5EF4-FFF2-40B4-BE49-F238E27FC236}">
                  <a16:creationId xmlns:a16="http://schemas.microsoft.com/office/drawing/2014/main" id="{26178CE4-DA2D-46EA-AB8D-341C5AC563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0" name="Freeform 29">
              <a:extLst>
                <a:ext uri="{FF2B5EF4-FFF2-40B4-BE49-F238E27FC236}">
                  <a16:creationId xmlns:a16="http://schemas.microsoft.com/office/drawing/2014/main" id="{698E9F53-8381-4FA5-A510-846925D242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1" name="Freeform 30">
              <a:extLst>
                <a:ext uri="{FF2B5EF4-FFF2-40B4-BE49-F238E27FC236}">
                  <a16:creationId xmlns:a16="http://schemas.microsoft.com/office/drawing/2014/main" id="{B13CE284-F21E-411B-BB8E-9C03B853CE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2" name="Freeform 31">
              <a:extLst>
                <a:ext uri="{FF2B5EF4-FFF2-40B4-BE49-F238E27FC236}">
                  <a16:creationId xmlns:a16="http://schemas.microsoft.com/office/drawing/2014/main" id="{23DF4578-4703-437C-A797-2A2D0CEE5F4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3" name="Freeform 32">
              <a:extLst>
                <a:ext uri="{FF2B5EF4-FFF2-40B4-BE49-F238E27FC236}">
                  <a16:creationId xmlns:a16="http://schemas.microsoft.com/office/drawing/2014/main" id="{F878F330-AF64-4F8F-88FD-A4A408D6D36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4" name="Freeform 33">
              <a:extLst>
                <a:ext uri="{FF2B5EF4-FFF2-40B4-BE49-F238E27FC236}">
                  <a16:creationId xmlns:a16="http://schemas.microsoft.com/office/drawing/2014/main" id="{AC9B00BF-4FB7-42FA-BBBD-7DB54ED3F06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5" name="Freeform 34">
              <a:extLst>
                <a:ext uri="{FF2B5EF4-FFF2-40B4-BE49-F238E27FC236}">
                  <a16:creationId xmlns:a16="http://schemas.microsoft.com/office/drawing/2014/main" id="{BD3D64CA-2AAD-4609-8DAA-3EAD4609A6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6" name="Freeform 35">
              <a:extLst>
                <a:ext uri="{FF2B5EF4-FFF2-40B4-BE49-F238E27FC236}">
                  <a16:creationId xmlns:a16="http://schemas.microsoft.com/office/drawing/2014/main" id="{C669E05A-8550-4E91-B29E-E1912228EC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7" name="Freeform 36">
              <a:extLst>
                <a:ext uri="{FF2B5EF4-FFF2-40B4-BE49-F238E27FC236}">
                  <a16:creationId xmlns:a16="http://schemas.microsoft.com/office/drawing/2014/main" id="{F8C1FD53-1E8F-46CA-BC2D-FCEC4DAE0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8" name="Freeform 37">
              <a:extLst>
                <a:ext uri="{FF2B5EF4-FFF2-40B4-BE49-F238E27FC236}">
                  <a16:creationId xmlns:a16="http://schemas.microsoft.com/office/drawing/2014/main" id="{CC97A31F-CFDE-4EA3-98F1-13FDD16702E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9" name="Freeform 38">
              <a:extLst>
                <a:ext uri="{FF2B5EF4-FFF2-40B4-BE49-F238E27FC236}">
                  <a16:creationId xmlns:a16="http://schemas.microsoft.com/office/drawing/2014/main" id="{9E1540E7-E6C3-4907-B70A-B1756836559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1" name="Freeform 11">
            <a:extLst>
              <a:ext uri="{FF2B5EF4-FFF2-40B4-BE49-F238E27FC236}">
                <a16:creationId xmlns:a16="http://schemas.microsoft.com/office/drawing/2014/main" id="{1310EFE2-B91D-47E7-B117-C2A802800A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 name="Title 1">
            <a:extLst>
              <a:ext uri="{FF2B5EF4-FFF2-40B4-BE49-F238E27FC236}">
                <a16:creationId xmlns:a16="http://schemas.microsoft.com/office/drawing/2014/main" id="{9AFEF1FA-5FEB-4AC6-B150-8DF00CD158F4}"/>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dirty="0"/>
              <a:t>Linear Regression</a:t>
            </a:r>
          </a:p>
        </p:txBody>
      </p:sp>
      <p:sp>
        <p:nvSpPr>
          <p:cNvPr id="72" name="Content Placeholder 2">
            <a:extLst>
              <a:ext uri="{FF2B5EF4-FFF2-40B4-BE49-F238E27FC236}">
                <a16:creationId xmlns:a16="http://schemas.microsoft.com/office/drawing/2014/main" id="{E2197D06-5E2D-4491-B652-9A130FB5F2BE}"/>
              </a:ext>
            </a:extLst>
          </p:cNvPr>
          <p:cNvSpPr txBox="1">
            <a:spLocks/>
          </p:cNvSpPr>
          <p:nvPr/>
        </p:nvSpPr>
        <p:spPr>
          <a:xfrm>
            <a:off x="3392152" y="4102458"/>
            <a:ext cx="8286892" cy="214227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a:t>Is there seasonality for intakes and adoptions?</a:t>
            </a:r>
          </a:p>
          <a:p>
            <a:r>
              <a:rPr lang="en-US" b="1" dirty="0"/>
              <a:t>How many animals will a shelter intake in a given month?</a:t>
            </a:r>
          </a:p>
          <a:p>
            <a:r>
              <a:rPr lang="en-US" b="1" dirty="0"/>
              <a:t>How many of each type of outcome will occur in a given month?</a:t>
            </a:r>
          </a:p>
          <a:p>
            <a:r>
              <a:rPr lang="en-US" b="1" dirty="0"/>
              <a:t>How many animals can a shelter expect to have in a given month? How is this number changing over time?</a:t>
            </a:r>
          </a:p>
        </p:txBody>
      </p:sp>
    </p:spTree>
    <p:extLst>
      <p:ext uri="{BB962C8B-B14F-4D97-AF65-F5344CB8AC3E}">
        <p14:creationId xmlns:p14="http://schemas.microsoft.com/office/powerpoint/2010/main" val="3485997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1C84A-4119-4433-B00A-242BC0123E9A}"/>
              </a:ext>
            </a:extLst>
          </p:cNvPr>
          <p:cNvSpPr>
            <a:spLocks noGrp="1"/>
          </p:cNvSpPr>
          <p:nvPr>
            <p:ph type="title"/>
          </p:nvPr>
        </p:nvSpPr>
        <p:spPr>
          <a:xfrm>
            <a:off x="2592925" y="624109"/>
            <a:ext cx="8911687" cy="810681"/>
          </a:xfrm>
        </p:spPr>
        <p:txBody>
          <a:bodyPr/>
          <a:lstStyle/>
          <a:p>
            <a:r>
              <a:rPr lang="en-US" dirty="0"/>
              <a:t>Linear Regression – Preliminary Analysis</a:t>
            </a:r>
          </a:p>
        </p:txBody>
      </p:sp>
      <p:sp>
        <p:nvSpPr>
          <p:cNvPr id="3" name="Content Placeholder 2">
            <a:extLst>
              <a:ext uri="{FF2B5EF4-FFF2-40B4-BE49-F238E27FC236}">
                <a16:creationId xmlns:a16="http://schemas.microsoft.com/office/drawing/2014/main" id="{93934736-8EED-463C-8A53-B5C82F878F39}"/>
              </a:ext>
            </a:extLst>
          </p:cNvPr>
          <p:cNvSpPr>
            <a:spLocks noGrp="1"/>
          </p:cNvSpPr>
          <p:nvPr>
            <p:ph idx="1"/>
          </p:nvPr>
        </p:nvSpPr>
        <p:spPr/>
        <p:txBody>
          <a:bodyPr/>
          <a:lstStyle/>
          <a:p>
            <a:r>
              <a:rPr lang="en-US" dirty="0"/>
              <a:t>ANOVA</a:t>
            </a:r>
          </a:p>
        </p:txBody>
      </p:sp>
      <p:sp>
        <p:nvSpPr>
          <p:cNvPr id="4" name="Content Placeholder 2">
            <a:extLst>
              <a:ext uri="{FF2B5EF4-FFF2-40B4-BE49-F238E27FC236}">
                <a16:creationId xmlns:a16="http://schemas.microsoft.com/office/drawing/2014/main" id="{7DF8C06A-1D90-44BB-9AF4-08D92960AAA9}"/>
              </a:ext>
            </a:extLst>
          </p:cNvPr>
          <p:cNvSpPr txBox="1">
            <a:spLocks/>
          </p:cNvSpPr>
          <p:nvPr/>
        </p:nvSpPr>
        <p:spPr>
          <a:xfrm>
            <a:off x="2589212" y="1530220"/>
            <a:ext cx="8915400" cy="74955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b="1" dirty="0"/>
              <a:t>Is there seasonality for intakes and outcomes?</a:t>
            </a:r>
          </a:p>
        </p:txBody>
      </p:sp>
      <p:pic>
        <p:nvPicPr>
          <p:cNvPr id="6" name="Picture 5">
            <a:extLst>
              <a:ext uri="{FF2B5EF4-FFF2-40B4-BE49-F238E27FC236}">
                <a16:creationId xmlns:a16="http://schemas.microsoft.com/office/drawing/2014/main" id="{1A260A68-6C9D-46A3-B2C8-065FB69EA7F6}"/>
              </a:ext>
            </a:extLst>
          </p:cNvPr>
          <p:cNvPicPr>
            <a:picLocks noChangeAspect="1"/>
          </p:cNvPicPr>
          <p:nvPr/>
        </p:nvPicPr>
        <p:blipFill>
          <a:blip r:embed="rId3"/>
          <a:stretch>
            <a:fillRect/>
          </a:stretch>
        </p:blipFill>
        <p:spPr>
          <a:xfrm>
            <a:off x="2589212" y="2724682"/>
            <a:ext cx="6338643" cy="1376056"/>
          </a:xfrm>
          <a:prstGeom prst="rect">
            <a:avLst/>
          </a:prstGeom>
        </p:spPr>
      </p:pic>
      <p:pic>
        <p:nvPicPr>
          <p:cNvPr id="8" name="Picture 7">
            <a:extLst>
              <a:ext uri="{FF2B5EF4-FFF2-40B4-BE49-F238E27FC236}">
                <a16:creationId xmlns:a16="http://schemas.microsoft.com/office/drawing/2014/main" id="{A77146CF-7331-43AE-83E8-AF58BE7B297E}"/>
              </a:ext>
            </a:extLst>
          </p:cNvPr>
          <p:cNvPicPr>
            <a:picLocks noChangeAspect="1"/>
          </p:cNvPicPr>
          <p:nvPr/>
        </p:nvPicPr>
        <p:blipFill>
          <a:blip r:embed="rId4"/>
          <a:stretch>
            <a:fillRect/>
          </a:stretch>
        </p:blipFill>
        <p:spPr>
          <a:xfrm>
            <a:off x="2589212" y="4456432"/>
            <a:ext cx="8167429" cy="1654436"/>
          </a:xfrm>
          <a:prstGeom prst="rect">
            <a:avLst/>
          </a:prstGeom>
        </p:spPr>
      </p:pic>
    </p:spTree>
    <p:extLst>
      <p:ext uri="{BB962C8B-B14F-4D97-AF65-F5344CB8AC3E}">
        <p14:creationId xmlns:p14="http://schemas.microsoft.com/office/powerpoint/2010/main" val="3684518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166BF9EE-F7AC-4FA5-AC7E-001B3A642F7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9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9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9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2" name="Group 101">
            <a:extLst>
              <a:ext uri="{FF2B5EF4-FFF2-40B4-BE49-F238E27FC236}">
                <a16:creationId xmlns:a16="http://schemas.microsoft.com/office/drawing/2014/main" id="{E312DBA5-56D8-42B2-BA94-28168C2A670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6" name="Rectangle 115">
            <a:extLst>
              <a:ext uri="{FF2B5EF4-FFF2-40B4-BE49-F238E27FC236}">
                <a16:creationId xmlns:a16="http://schemas.microsoft.com/office/drawing/2014/main" id="{1996130F-9AB5-4DE9-8574-3AF891C5C1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1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20" name="Rectangle 119">
            <a:extLst>
              <a:ext uri="{FF2B5EF4-FFF2-40B4-BE49-F238E27FC236}">
                <a16:creationId xmlns:a16="http://schemas.microsoft.com/office/drawing/2014/main" id="{A692209D-B607-46C3-8560-07AF722916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94874638-CF15-4908-BC4B-4908744D0B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4"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73" name="Picture 72">
            <a:extLst>
              <a:ext uri="{FF2B5EF4-FFF2-40B4-BE49-F238E27FC236}">
                <a16:creationId xmlns:a16="http://schemas.microsoft.com/office/drawing/2014/main" id="{4BB831F3-AB63-48D1-8F9A-C32FD3C2616C}"/>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4611" y="272019"/>
            <a:ext cx="4568784" cy="6331865"/>
          </a:xfrm>
          <a:prstGeom prst="rect">
            <a:avLst/>
          </a:prstGeom>
          <a:noFill/>
        </p:spPr>
      </p:pic>
      <p:sp>
        <p:nvSpPr>
          <p:cNvPr id="2" name="Title 1">
            <a:extLst>
              <a:ext uri="{FF2B5EF4-FFF2-40B4-BE49-F238E27FC236}">
                <a16:creationId xmlns:a16="http://schemas.microsoft.com/office/drawing/2014/main" id="{4C3B0E40-C291-44FF-AD15-02AB0C3BA0C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Linear Regression – Model Output</a:t>
            </a:r>
          </a:p>
        </p:txBody>
      </p:sp>
      <p:sp>
        <p:nvSpPr>
          <p:cNvPr id="3" name="Content Placeholder 2">
            <a:extLst>
              <a:ext uri="{FF2B5EF4-FFF2-40B4-BE49-F238E27FC236}">
                <a16:creationId xmlns:a16="http://schemas.microsoft.com/office/drawing/2014/main" id="{E9087E4F-03C7-4F70-844B-548B2731F2CA}"/>
              </a:ext>
            </a:extLst>
          </p:cNvPr>
          <p:cNvSpPr>
            <a:spLocks noGrp="1"/>
          </p:cNvSpPr>
          <p:nvPr>
            <p:ph idx="1"/>
          </p:nvPr>
        </p:nvSpPr>
        <p:spPr>
          <a:xfrm>
            <a:off x="540279" y="5189400"/>
            <a:ext cx="3778870" cy="544260"/>
          </a:xfrm>
        </p:spPr>
        <p:txBody>
          <a:bodyPr vert="horz" lIns="91440" tIns="45720" rIns="91440" bIns="45720" rtlCol="0" anchor="ctr">
            <a:normAutofit/>
          </a:bodyPr>
          <a:lstStyle/>
          <a:p>
            <a:pPr marL="0" indent="0">
              <a:lnSpc>
                <a:spcPct val="90000"/>
              </a:lnSpc>
              <a:buNone/>
            </a:pPr>
            <a:r>
              <a:rPr lang="en-US" sz="1600" b="1" dirty="0">
                <a:solidFill>
                  <a:srgbClr val="FEFFFF"/>
                </a:solidFill>
              </a:rPr>
              <a:t>Is there seasonality for adoptions?</a:t>
            </a:r>
          </a:p>
        </p:txBody>
      </p:sp>
    </p:spTree>
    <p:extLst>
      <p:ext uri="{BB962C8B-B14F-4D97-AF65-F5344CB8AC3E}">
        <p14:creationId xmlns:p14="http://schemas.microsoft.com/office/powerpoint/2010/main" val="3716404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A171-5DED-47BB-934F-409911513F39}"/>
              </a:ext>
            </a:extLst>
          </p:cNvPr>
          <p:cNvSpPr>
            <a:spLocks noGrp="1"/>
          </p:cNvSpPr>
          <p:nvPr>
            <p:ph type="title"/>
          </p:nvPr>
        </p:nvSpPr>
        <p:spPr/>
        <p:txBody>
          <a:bodyPr/>
          <a:lstStyle/>
          <a:p>
            <a:r>
              <a:rPr lang="en-US" dirty="0"/>
              <a:t>Linear Regression – Model Evaluation</a:t>
            </a:r>
          </a:p>
        </p:txBody>
      </p:sp>
      <p:sp>
        <p:nvSpPr>
          <p:cNvPr id="3" name="Content Placeholder 2">
            <a:extLst>
              <a:ext uri="{FF2B5EF4-FFF2-40B4-BE49-F238E27FC236}">
                <a16:creationId xmlns:a16="http://schemas.microsoft.com/office/drawing/2014/main" id="{55A449D5-3248-4297-B96A-3825ED21AB14}"/>
              </a:ext>
            </a:extLst>
          </p:cNvPr>
          <p:cNvSpPr>
            <a:spLocks noGrp="1"/>
          </p:cNvSpPr>
          <p:nvPr>
            <p:ph idx="1"/>
          </p:nvPr>
        </p:nvSpPr>
        <p:spPr>
          <a:xfrm>
            <a:off x="2589212" y="1573763"/>
            <a:ext cx="8915400" cy="488302"/>
          </a:xfrm>
        </p:spPr>
        <p:txBody>
          <a:bodyPr/>
          <a:lstStyle/>
          <a:p>
            <a:r>
              <a:rPr lang="en-US" b="1" dirty="0"/>
              <a:t>Is there seasonality for adoptions?</a:t>
            </a:r>
          </a:p>
        </p:txBody>
      </p:sp>
      <p:pic>
        <p:nvPicPr>
          <p:cNvPr id="4" name="Picture 3">
            <a:extLst>
              <a:ext uri="{FF2B5EF4-FFF2-40B4-BE49-F238E27FC236}">
                <a16:creationId xmlns:a16="http://schemas.microsoft.com/office/drawing/2014/main" id="{8DCD7974-3936-4C4D-8828-6EE82396F3DA}"/>
              </a:ext>
            </a:extLst>
          </p:cNvPr>
          <p:cNvPicPr/>
          <p:nvPr/>
        </p:nvPicPr>
        <p:blipFill rotWithShape="1">
          <a:blip r:embed="rId3">
            <a:clrChange>
              <a:clrFrom>
                <a:srgbClr val="FFFFFF"/>
              </a:clrFrom>
              <a:clrTo>
                <a:srgbClr val="FFFFFF">
                  <a:alpha val="0"/>
                </a:srgbClr>
              </a:clrTo>
            </a:clrChange>
          </a:blip>
          <a:srcRect b="32206"/>
          <a:stretch/>
        </p:blipFill>
        <p:spPr>
          <a:xfrm>
            <a:off x="2361089" y="2232103"/>
            <a:ext cx="3393577" cy="2852854"/>
          </a:xfrm>
          <a:prstGeom prst="rect">
            <a:avLst/>
          </a:prstGeom>
        </p:spPr>
      </p:pic>
      <p:pic>
        <p:nvPicPr>
          <p:cNvPr id="6" name="Picture 5">
            <a:extLst>
              <a:ext uri="{FF2B5EF4-FFF2-40B4-BE49-F238E27FC236}">
                <a16:creationId xmlns:a16="http://schemas.microsoft.com/office/drawing/2014/main" id="{35EBA50E-43B2-4712-8A51-CBDFA16CCC71}"/>
              </a:ext>
            </a:extLst>
          </p:cNvPr>
          <p:cNvPicPr/>
          <p:nvPr/>
        </p:nvPicPr>
        <p:blipFill rotWithShape="1">
          <a:blip r:embed="rId3">
            <a:clrChange>
              <a:clrFrom>
                <a:srgbClr val="FFFFFF"/>
              </a:clrFrom>
              <a:clrTo>
                <a:srgbClr val="FFFFFF">
                  <a:alpha val="0"/>
                </a:srgbClr>
              </a:clrTo>
            </a:clrChange>
          </a:blip>
          <a:srcRect t="68344"/>
          <a:stretch/>
        </p:blipFill>
        <p:spPr>
          <a:xfrm>
            <a:off x="6223126" y="2854653"/>
            <a:ext cx="4846317" cy="2103923"/>
          </a:xfrm>
          <a:prstGeom prst="rect">
            <a:avLst/>
          </a:prstGeom>
        </p:spPr>
      </p:pic>
    </p:spTree>
    <p:extLst>
      <p:ext uri="{BB962C8B-B14F-4D97-AF65-F5344CB8AC3E}">
        <p14:creationId xmlns:p14="http://schemas.microsoft.com/office/powerpoint/2010/main" val="3477420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id="{166BF9EE-F7AC-4FA5-AC7E-001B3A642F7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3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3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3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3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4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4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3" name="Group 142">
            <a:extLst>
              <a:ext uri="{FF2B5EF4-FFF2-40B4-BE49-F238E27FC236}">
                <a16:creationId xmlns:a16="http://schemas.microsoft.com/office/drawing/2014/main" id="{E312DBA5-56D8-42B2-BA94-28168C2A670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4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4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4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4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4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5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5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5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5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57" name="Rectangle 156">
            <a:extLst>
              <a:ext uri="{FF2B5EF4-FFF2-40B4-BE49-F238E27FC236}">
                <a16:creationId xmlns:a16="http://schemas.microsoft.com/office/drawing/2014/main" id="{1996130F-9AB5-4DE9-8574-3AF891C5C1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59"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61" name="Rectangle 160">
            <a:extLst>
              <a:ext uri="{FF2B5EF4-FFF2-40B4-BE49-F238E27FC236}">
                <a16:creationId xmlns:a16="http://schemas.microsoft.com/office/drawing/2014/main" id="{A692209D-B607-46C3-8560-07AF722916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94874638-CF15-4908-BC4B-4908744D0B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5"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36" name="Picture 35">
            <a:extLst>
              <a:ext uri="{FF2B5EF4-FFF2-40B4-BE49-F238E27FC236}">
                <a16:creationId xmlns:a16="http://schemas.microsoft.com/office/drawing/2014/main" id="{68379199-A170-4D4F-AA50-C5DBFFCEF08C}"/>
              </a:ext>
            </a:extLst>
          </p:cNvPr>
          <p:cNvPicPr>
            <a:picLocks noChangeAspect="1"/>
          </p:cNvPicPr>
          <p:nvPr/>
        </p:nvPicPr>
        <p:blipFill>
          <a:blip r:embed="rId3"/>
          <a:stretch>
            <a:fillRect/>
          </a:stretch>
        </p:blipFill>
        <p:spPr>
          <a:xfrm>
            <a:off x="6564810" y="228600"/>
            <a:ext cx="4721497" cy="6111971"/>
          </a:xfrm>
          <a:prstGeom prst="rect">
            <a:avLst/>
          </a:prstGeom>
        </p:spPr>
      </p:pic>
      <p:sp>
        <p:nvSpPr>
          <p:cNvPr id="2" name="Title 1">
            <a:extLst>
              <a:ext uri="{FF2B5EF4-FFF2-40B4-BE49-F238E27FC236}">
                <a16:creationId xmlns:a16="http://schemas.microsoft.com/office/drawing/2014/main" id="{4C3B0E40-C291-44FF-AD15-02AB0C3BA0C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Linear Regression – Model Output</a:t>
            </a:r>
          </a:p>
        </p:txBody>
      </p:sp>
      <p:sp>
        <p:nvSpPr>
          <p:cNvPr id="3" name="Content Placeholder 2">
            <a:extLst>
              <a:ext uri="{FF2B5EF4-FFF2-40B4-BE49-F238E27FC236}">
                <a16:creationId xmlns:a16="http://schemas.microsoft.com/office/drawing/2014/main" id="{E9087E4F-03C7-4F70-844B-548B2731F2CA}"/>
              </a:ext>
            </a:extLst>
          </p:cNvPr>
          <p:cNvSpPr>
            <a:spLocks noGrp="1"/>
          </p:cNvSpPr>
          <p:nvPr>
            <p:ph idx="1"/>
          </p:nvPr>
        </p:nvSpPr>
        <p:spPr>
          <a:xfrm>
            <a:off x="540279" y="5189400"/>
            <a:ext cx="3778870" cy="544260"/>
          </a:xfrm>
        </p:spPr>
        <p:txBody>
          <a:bodyPr vert="horz" lIns="91440" tIns="45720" rIns="91440" bIns="45720" rtlCol="0" anchor="ctr">
            <a:normAutofit/>
          </a:bodyPr>
          <a:lstStyle/>
          <a:p>
            <a:pPr marL="0" indent="0">
              <a:buNone/>
            </a:pPr>
            <a:r>
              <a:rPr lang="en-US" sz="1600" b="1" dirty="0">
                <a:solidFill>
                  <a:srgbClr val="FEFFFF"/>
                </a:solidFill>
              </a:rPr>
              <a:t>Is there seasonality for transfers?</a:t>
            </a:r>
            <a:endParaRPr lang="en-US" sz="1600" b="1">
              <a:solidFill>
                <a:srgbClr val="FEFFFF"/>
              </a:solidFill>
            </a:endParaRPr>
          </a:p>
        </p:txBody>
      </p:sp>
    </p:spTree>
    <p:extLst>
      <p:ext uri="{BB962C8B-B14F-4D97-AF65-F5344CB8AC3E}">
        <p14:creationId xmlns:p14="http://schemas.microsoft.com/office/powerpoint/2010/main" val="1800440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8A171-5DED-47BB-934F-409911513F39}"/>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55A449D5-3248-4297-B96A-3825ED21AB14}"/>
              </a:ext>
            </a:extLst>
          </p:cNvPr>
          <p:cNvSpPr>
            <a:spLocks noGrp="1"/>
          </p:cNvSpPr>
          <p:nvPr>
            <p:ph idx="1"/>
          </p:nvPr>
        </p:nvSpPr>
        <p:spPr>
          <a:xfrm>
            <a:off x="2592925" y="1491987"/>
            <a:ext cx="8915400" cy="488302"/>
          </a:xfrm>
        </p:spPr>
        <p:txBody>
          <a:bodyPr/>
          <a:lstStyle/>
          <a:p>
            <a:r>
              <a:rPr lang="en-US" b="1" dirty="0"/>
              <a:t>Is there seasonality for transfers?</a:t>
            </a:r>
          </a:p>
        </p:txBody>
      </p:sp>
      <p:pic>
        <p:nvPicPr>
          <p:cNvPr id="6" name="Picture 5">
            <a:extLst>
              <a:ext uri="{FF2B5EF4-FFF2-40B4-BE49-F238E27FC236}">
                <a16:creationId xmlns:a16="http://schemas.microsoft.com/office/drawing/2014/main" id="{1069CD4E-CEE6-473C-B641-2606AC466A67}"/>
              </a:ext>
            </a:extLst>
          </p:cNvPr>
          <p:cNvPicPr>
            <a:picLocks noChangeAspect="1"/>
          </p:cNvPicPr>
          <p:nvPr/>
        </p:nvPicPr>
        <p:blipFill rotWithShape="1">
          <a:blip r:embed="rId3">
            <a:clrChange>
              <a:clrFrom>
                <a:srgbClr val="FFFFFF"/>
              </a:clrFrom>
              <a:clrTo>
                <a:srgbClr val="FFFFFF">
                  <a:alpha val="0"/>
                </a:srgbClr>
              </a:clrTo>
            </a:clrChange>
          </a:blip>
          <a:srcRect l="6838" b="36725"/>
          <a:stretch/>
        </p:blipFill>
        <p:spPr>
          <a:xfrm>
            <a:off x="2592925" y="2209800"/>
            <a:ext cx="4073337" cy="3432716"/>
          </a:xfrm>
          <a:prstGeom prst="rect">
            <a:avLst/>
          </a:prstGeom>
        </p:spPr>
      </p:pic>
      <p:pic>
        <p:nvPicPr>
          <p:cNvPr id="8" name="Picture 7">
            <a:extLst>
              <a:ext uri="{FF2B5EF4-FFF2-40B4-BE49-F238E27FC236}">
                <a16:creationId xmlns:a16="http://schemas.microsoft.com/office/drawing/2014/main" id="{CDD1E5CE-E2D6-45CB-97E6-BF57150B919A}"/>
              </a:ext>
            </a:extLst>
          </p:cNvPr>
          <p:cNvPicPr>
            <a:picLocks noChangeAspect="1"/>
          </p:cNvPicPr>
          <p:nvPr/>
        </p:nvPicPr>
        <p:blipFill rotWithShape="1">
          <a:blip r:embed="rId3">
            <a:clrChange>
              <a:clrFrom>
                <a:srgbClr val="FFFFFF"/>
              </a:clrFrom>
              <a:clrTo>
                <a:srgbClr val="FFFFFF">
                  <a:alpha val="0"/>
                </a:srgbClr>
              </a:clrTo>
            </a:clrChange>
          </a:blip>
          <a:srcRect t="65183"/>
          <a:stretch/>
        </p:blipFill>
        <p:spPr>
          <a:xfrm>
            <a:off x="6803442" y="2926000"/>
            <a:ext cx="4630276" cy="2000316"/>
          </a:xfrm>
          <a:prstGeom prst="rect">
            <a:avLst/>
          </a:prstGeom>
        </p:spPr>
      </p:pic>
    </p:spTree>
    <p:extLst>
      <p:ext uri="{BB962C8B-B14F-4D97-AF65-F5344CB8AC3E}">
        <p14:creationId xmlns:p14="http://schemas.microsoft.com/office/powerpoint/2010/main" val="26957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id="{166BF9EE-F7AC-4FA5-AC7E-001B3A642F7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3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3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3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3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4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4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3" name="Group 142">
            <a:extLst>
              <a:ext uri="{FF2B5EF4-FFF2-40B4-BE49-F238E27FC236}">
                <a16:creationId xmlns:a16="http://schemas.microsoft.com/office/drawing/2014/main" id="{E312DBA5-56D8-42B2-BA94-28168C2A670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4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4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4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4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4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5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5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5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5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57" name="Rectangle 156">
            <a:extLst>
              <a:ext uri="{FF2B5EF4-FFF2-40B4-BE49-F238E27FC236}">
                <a16:creationId xmlns:a16="http://schemas.microsoft.com/office/drawing/2014/main" id="{1996130F-9AB5-4DE9-8574-3AF891C5C1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59"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61" name="Rectangle 160">
            <a:extLst>
              <a:ext uri="{FF2B5EF4-FFF2-40B4-BE49-F238E27FC236}">
                <a16:creationId xmlns:a16="http://schemas.microsoft.com/office/drawing/2014/main" id="{A692209D-B607-46C3-8560-07AF722916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94874638-CF15-4908-BC4B-4908744D0B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5"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C3B0E40-C291-44FF-AD15-02AB0C3BA0C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Linear Regression – Model Output</a:t>
            </a:r>
          </a:p>
        </p:txBody>
      </p:sp>
      <p:sp>
        <p:nvSpPr>
          <p:cNvPr id="3" name="Content Placeholder 2">
            <a:extLst>
              <a:ext uri="{FF2B5EF4-FFF2-40B4-BE49-F238E27FC236}">
                <a16:creationId xmlns:a16="http://schemas.microsoft.com/office/drawing/2014/main" id="{E9087E4F-03C7-4F70-844B-548B2731F2CA}"/>
              </a:ext>
            </a:extLst>
          </p:cNvPr>
          <p:cNvSpPr>
            <a:spLocks noGrp="1"/>
          </p:cNvSpPr>
          <p:nvPr>
            <p:ph idx="1"/>
          </p:nvPr>
        </p:nvSpPr>
        <p:spPr>
          <a:xfrm>
            <a:off x="540278" y="5189400"/>
            <a:ext cx="4031721" cy="544260"/>
          </a:xfrm>
        </p:spPr>
        <p:txBody>
          <a:bodyPr vert="horz" lIns="91440" tIns="45720" rIns="91440" bIns="45720" rtlCol="0" anchor="ctr">
            <a:normAutofit/>
          </a:bodyPr>
          <a:lstStyle/>
          <a:p>
            <a:pPr marL="0" indent="0">
              <a:buNone/>
            </a:pPr>
            <a:r>
              <a:rPr lang="en-US" sz="1600" b="1" dirty="0">
                <a:solidFill>
                  <a:srgbClr val="FEFFFF"/>
                </a:solidFill>
              </a:rPr>
              <a:t>Is there seasonality for euthanizations?</a:t>
            </a:r>
          </a:p>
        </p:txBody>
      </p:sp>
      <p:pic>
        <p:nvPicPr>
          <p:cNvPr id="37" name="Picture 36">
            <a:extLst>
              <a:ext uri="{FF2B5EF4-FFF2-40B4-BE49-F238E27FC236}">
                <a16:creationId xmlns:a16="http://schemas.microsoft.com/office/drawing/2014/main" id="{D5F71C98-530F-44C3-B52F-4B8B6B74D2D6}"/>
              </a:ext>
            </a:extLst>
          </p:cNvPr>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5091" y="228600"/>
            <a:ext cx="4932840" cy="6275196"/>
          </a:xfrm>
          <a:prstGeom prst="rect">
            <a:avLst/>
          </a:prstGeom>
          <a:noFill/>
        </p:spPr>
      </p:pic>
    </p:spTree>
    <p:extLst>
      <p:ext uri="{BB962C8B-B14F-4D97-AF65-F5344CB8AC3E}">
        <p14:creationId xmlns:p14="http://schemas.microsoft.com/office/powerpoint/2010/main" val="1691258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E2B8-4CAE-4D58-8491-933353305167}"/>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967E3A68-09F6-4F69-A3CC-B6839C0C2A35}"/>
              </a:ext>
            </a:extLst>
          </p:cNvPr>
          <p:cNvSpPr>
            <a:spLocks noGrp="1"/>
          </p:cNvSpPr>
          <p:nvPr>
            <p:ph idx="1"/>
          </p:nvPr>
        </p:nvSpPr>
        <p:spPr>
          <a:xfrm>
            <a:off x="2589212" y="1360714"/>
            <a:ext cx="8915400" cy="544286"/>
          </a:xfrm>
        </p:spPr>
        <p:txBody>
          <a:bodyPr/>
          <a:lstStyle/>
          <a:p>
            <a:r>
              <a:rPr lang="en-US" dirty="0"/>
              <a:t>Is there seasonality for euthanizations? </a:t>
            </a:r>
          </a:p>
        </p:txBody>
      </p:sp>
      <p:pic>
        <p:nvPicPr>
          <p:cNvPr id="4" name="Picture 3">
            <a:extLst>
              <a:ext uri="{FF2B5EF4-FFF2-40B4-BE49-F238E27FC236}">
                <a16:creationId xmlns:a16="http://schemas.microsoft.com/office/drawing/2014/main" id="{8ED6AAFB-4F43-4D26-BE0B-67810389D836}"/>
              </a:ext>
            </a:extLst>
          </p:cNvPr>
          <p:cNvPicPr/>
          <p:nvPr/>
        </p:nvPicPr>
        <p:blipFill rotWithShape="1">
          <a:blip r:embed="rId3">
            <a:clrChange>
              <a:clrFrom>
                <a:srgbClr val="FFFFFF"/>
              </a:clrFrom>
              <a:clrTo>
                <a:srgbClr val="FFFFFF">
                  <a:alpha val="0"/>
                </a:srgbClr>
              </a:clrTo>
            </a:clrChange>
          </a:blip>
          <a:srcRect l="6665" r="7540" b="33946"/>
          <a:stretch/>
        </p:blipFill>
        <p:spPr>
          <a:xfrm>
            <a:off x="2589212" y="2028823"/>
            <a:ext cx="3687336" cy="3167646"/>
          </a:xfrm>
          <a:prstGeom prst="rect">
            <a:avLst/>
          </a:prstGeom>
        </p:spPr>
      </p:pic>
      <p:pic>
        <p:nvPicPr>
          <p:cNvPr id="6" name="Picture 5">
            <a:extLst>
              <a:ext uri="{FF2B5EF4-FFF2-40B4-BE49-F238E27FC236}">
                <a16:creationId xmlns:a16="http://schemas.microsoft.com/office/drawing/2014/main" id="{9A1813E2-7EA0-4801-AD51-1FC09352A198}"/>
              </a:ext>
            </a:extLst>
          </p:cNvPr>
          <p:cNvPicPr/>
          <p:nvPr/>
        </p:nvPicPr>
        <p:blipFill rotWithShape="1">
          <a:blip r:embed="rId3">
            <a:clrChange>
              <a:clrFrom>
                <a:srgbClr val="FFFFFF"/>
              </a:clrFrom>
              <a:clrTo>
                <a:srgbClr val="FFFFFF">
                  <a:alpha val="0"/>
                </a:srgbClr>
              </a:clrTo>
            </a:clrChange>
          </a:blip>
          <a:srcRect t="67655"/>
          <a:stretch/>
        </p:blipFill>
        <p:spPr>
          <a:xfrm>
            <a:off x="6642022" y="2983575"/>
            <a:ext cx="4862590" cy="1659938"/>
          </a:xfrm>
          <a:prstGeom prst="rect">
            <a:avLst/>
          </a:prstGeom>
        </p:spPr>
      </p:pic>
    </p:spTree>
    <p:extLst>
      <p:ext uri="{BB962C8B-B14F-4D97-AF65-F5344CB8AC3E}">
        <p14:creationId xmlns:p14="http://schemas.microsoft.com/office/powerpoint/2010/main" val="2837085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8" name="Group 11">
            <a:extLst>
              <a:ext uri="{FF2B5EF4-FFF2-40B4-BE49-F238E27FC236}">
                <a16:creationId xmlns:a16="http://schemas.microsoft.com/office/drawing/2014/main" id="{166BF9EE-F7AC-4FA5-AC7E-001B3A642F7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9" name="Group 25">
            <a:extLst>
              <a:ext uri="{FF2B5EF4-FFF2-40B4-BE49-F238E27FC236}">
                <a16:creationId xmlns:a16="http://schemas.microsoft.com/office/drawing/2014/main" id="{E312DBA5-56D8-42B2-BA94-28168C2A670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7"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0" name="Rectangle 39">
            <a:extLst>
              <a:ext uri="{FF2B5EF4-FFF2-40B4-BE49-F238E27FC236}">
                <a16:creationId xmlns:a16="http://schemas.microsoft.com/office/drawing/2014/main" id="{1996130F-9AB5-4DE9-8574-3AF891C5C1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1"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82" name="Rectangle 43">
            <a:extLst>
              <a:ext uri="{FF2B5EF4-FFF2-40B4-BE49-F238E27FC236}">
                <a16:creationId xmlns:a16="http://schemas.microsoft.com/office/drawing/2014/main" id="{A692209D-B607-46C3-8560-07AF722916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45">
            <a:extLst>
              <a:ext uri="{FF2B5EF4-FFF2-40B4-BE49-F238E27FC236}">
                <a16:creationId xmlns:a16="http://schemas.microsoft.com/office/drawing/2014/main" id="{94874638-CF15-4908-BC4B-4908744D0B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0AB72A0-05CE-48B5-AF5B-71207AE9B2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47471" y="191782"/>
            <a:ext cx="4152168" cy="6462519"/>
          </a:xfrm>
          <a:prstGeom prst="rect">
            <a:avLst/>
          </a:prstGeom>
        </p:spPr>
      </p:pic>
      <p:sp>
        <p:nvSpPr>
          <p:cNvPr id="2" name="Title 1">
            <a:extLst>
              <a:ext uri="{FF2B5EF4-FFF2-40B4-BE49-F238E27FC236}">
                <a16:creationId xmlns:a16="http://schemas.microsoft.com/office/drawing/2014/main" id="{4C3B0E40-C291-44FF-AD15-02AB0C3BA0C0}"/>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Linear Regression – Model Output</a:t>
            </a:r>
          </a:p>
        </p:txBody>
      </p:sp>
      <p:sp>
        <p:nvSpPr>
          <p:cNvPr id="3" name="Content Placeholder 2">
            <a:extLst>
              <a:ext uri="{FF2B5EF4-FFF2-40B4-BE49-F238E27FC236}">
                <a16:creationId xmlns:a16="http://schemas.microsoft.com/office/drawing/2014/main" id="{E9087E4F-03C7-4F70-844B-548B2731F2CA}"/>
              </a:ext>
            </a:extLst>
          </p:cNvPr>
          <p:cNvSpPr>
            <a:spLocks noGrp="1"/>
          </p:cNvSpPr>
          <p:nvPr>
            <p:ph idx="1"/>
          </p:nvPr>
        </p:nvSpPr>
        <p:spPr>
          <a:xfrm>
            <a:off x="540279" y="5189400"/>
            <a:ext cx="3778870" cy="544260"/>
          </a:xfrm>
        </p:spPr>
        <p:txBody>
          <a:bodyPr vert="horz" lIns="91440" tIns="45720" rIns="91440" bIns="45720" rtlCol="0" anchor="ctr">
            <a:normAutofit/>
          </a:bodyPr>
          <a:lstStyle/>
          <a:p>
            <a:pPr marL="0" indent="0">
              <a:lnSpc>
                <a:spcPct val="90000"/>
              </a:lnSpc>
              <a:buNone/>
            </a:pPr>
            <a:r>
              <a:rPr lang="en-US" sz="1600" b="1">
                <a:solidFill>
                  <a:srgbClr val="FEFFFF"/>
                </a:solidFill>
              </a:rPr>
              <a:t>How many animals can we expect to have in the shelter at any month?</a:t>
            </a:r>
          </a:p>
        </p:txBody>
      </p:sp>
    </p:spTree>
    <p:extLst>
      <p:ext uri="{BB962C8B-B14F-4D97-AF65-F5344CB8AC3E}">
        <p14:creationId xmlns:p14="http://schemas.microsoft.com/office/powerpoint/2010/main" val="2589022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0E40-C291-44FF-AD15-02AB0C3BA0C0}"/>
              </a:ext>
            </a:extLst>
          </p:cNvPr>
          <p:cNvSpPr>
            <a:spLocks noGrp="1"/>
          </p:cNvSpPr>
          <p:nvPr>
            <p:ph type="title"/>
          </p:nvPr>
        </p:nvSpPr>
        <p:spPr>
          <a:xfrm>
            <a:off x="2592925" y="624110"/>
            <a:ext cx="8911687" cy="1280890"/>
          </a:xfrm>
        </p:spPr>
        <p:txBody>
          <a:bodyPr/>
          <a:lstStyle/>
          <a:p>
            <a:r>
              <a:rPr lang="en-US"/>
              <a:t>Linear Regression – Model Evaluation</a:t>
            </a:r>
            <a:endParaRPr lang="en-US" dirty="0"/>
          </a:p>
        </p:txBody>
      </p:sp>
      <p:sp>
        <p:nvSpPr>
          <p:cNvPr id="3" name="Content Placeholder 2">
            <a:extLst>
              <a:ext uri="{FF2B5EF4-FFF2-40B4-BE49-F238E27FC236}">
                <a16:creationId xmlns:a16="http://schemas.microsoft.com/office/drawing/2014/main" id="{E9087E4F-03C7-4F70-844B-548B2731F2CA}"/>
              </a:ext>
            </a:extLst>
          </p:cNvPr>
          <p:cNvSpPr>
            <a:spLocks noGrp="1"/>
          </p:cNvSpPr>
          <p:nvPr>
            <p:ph idx="1"/>
          </p:nvPr>
        </p:nvSpPr>
        <p:spPr>
          <a:xfrm>
            <a:off x="2589212" y="1399478"/>
            <a:ext cx="8915400" cy="505522"/>
          </a:xfrm>
        </p:spPr>
        <p:txBody>
          <a:bodyPr/>
          <a:lstStyle/>
          <a:p>
            <a:r>
              <a:rPr lang="en-US" b="1"/>
              <a:t>How many animals can we expect to have in the shelter at any month?</a:t>
            </a:r>
            <a:endParaRPr lang="en-US" b="1" dirty="0"/>
          </a:p>
        </p:txBody>
      </p:sp>
      <p:pic>
        <p:nvPicPr>
          <p:cNvPr id="5" name="Picture 4">
            <a:extLst>
              <a:ext uri="{FF2B5EF4-FFF2-40B4-BE49-F238E27FC236}">
                <a16:creationId xmlns:a16="http://schemas.microsoft.com/office/drawing/2014/main" id="{3B7A636E-AB26-439F-9C25-E8B6F331BE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84412" y="1993233"/>
            <a:ext cx="3283764" cy="3789864"/>
          </a:xfrm>
          <a:prstGeom prst="rect">
            <a:avLst/>
          </a:prstGeom>
        </p:spPr>
      </p:pic>
      <p:pic>
        <p:nvPicPr>
          <p:cNvPr id="6" name="Picture 5">
            <a:extLst>
              <a:ext uri="{FF2B5EF4-FFF2-40B4-BE49-F238E27FC236}">
                <a16:creationId xmlns:a16="http://schemas.microsoft.com/office/drawing/2014/main" id="{1F476899-1AD0-4D7B-A6EA-DC8FE121793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81904" y="2239271"/>
            <a:ext cx="5859506" cy="3297788"/>
          </a:xfrm>
          <a:prstGeom prst="rect">
            <a:avLst/>
          </a:prstGeom>
        </p:spPr>
      </p:pic>
    </p:spTree>
    <p:extLst>
      <p:ext uri="{BB962C8B-B14F-4D97-AF65-F5344CB8AC3E}">
        <p14:creationId xmlns:p14="http://schemas.microsoft.com/office/powerpoint/2010/main" val="4026720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976D-BDCE-4D19-948E-F5B4A72E842F}"/>
              </a:ext>
            </a:extLst>
          </p:cNvPr>
          <p:cNvSpPr>
            <a:spLocks noGrp="1"/>
          </p:cNvSpPr>
          <p:nvPr>
            <p:ph type="title"/>
          </p:nvPr>
        </p:nvSpPr>
        <p:spPr/>
        <p:txBody>
          <a:bodyPr/>
          <a:lstStyle/>
          <a:p>
            <a:r>
              <a:rPr lang="en-US" dirty="0"/>
              <a:t>Importance</a:t>
            </a:r>
          </a:p>
        </p:txBody>
      </p:sp>
      <p:sp>
        <p:nvSpPr>
          <p:cNvPr id="3" name="Content Placeholder 2">
            <a:extLst>
              <a:ext uri="{FF2B5EF4-FFF2-40B4-BE49-F238E27FC236}">
                <a16:creationId xmlns:a16="http://schemas.microsoft.com/office/drawing/2014/main" id="{DA0EAE3D-3560-417B-912F-44BBF07CB573}"/>
              </a:ext>
            </a:extLst>
          </p:cNvPr>
          <p:cNvSpPr>
            <a:spLocks noGrp="1"/>
          </p:cNvSpPr>
          <p:nvPr>
            <p:ph idx="1"/>
          </p:nvPr>
        </p:nvSpPr>
        <p:spPr/>
        <p:txBody>
          <a:bodyPr/>
          <a:lstStyle/>
          <a:p>
            <a:r>
              <a:rPr lang="en-US" dirty="0"/>
              <a:t>Previous research found strong trends for most research questions</a:t>
            </a:r>
          </a:p>
          <a:p>
            <a:pPr lvl="1"/>
            <a:r>
              <a:rPr lang="en-US" dirty="0"/>
              <a:t>Most famous examples are Black Cat Syndrome and pit bulls</a:t>
            </a:r>
          </a:p>
          <a:p>
            <a:r>
              <a:rPr lang="en-US" dirty="0"/>
              <a:t>Trends for adoptions are constantly changing</a:t>
            </a:r>
          </a:p>
          <a:p>
            <a:pPr lvl="1"/>
            <a:r>
              <a:rPr lang="en-US" dirty="0"/>
              <a:t>Breeds and colors fall in and out of “style”</a:t>
            </a:r>
          </a:p>
          <a:p>
            <a:r>
              <a:rPr lang="en-US" dirty="0"/>
              <a:t>Conduct resource load analysis for specific shelter</a:t>
            </a:r>
          </a:p>
          <a:p>
            <a:pPr lvl="1"/>
            <a:r>
              <a:rPr lang="en-US" dirty="0"/>
              <a:t>Shelters are often understaffed and lack analytics capabilities</a:t>
            </a:r>
          </a:p>
          <a:p>
            <a:pPr lvl="1"/>
            <a:r>
              <a:rPr lang="en-US" dirty="0"/>
              <a:t>Many volunteers are short term or seasonal</a:t>
            </a:r>
          </a:p>
          <a:p>
            <a:pPr lvl="1"/>
            <a:r>
              <a:rPr lang="en-US" dirty="0"/>
              <a:t>Analysis can be applied to other shelters if successfully implemented</a:t>
            </a:r>
          </a:p>
        </p:txBody>
      </p:sp>
    </p:spTree>
    <p:extLst>
      <p:ext uri="{BB962C8B-B14F-4D97-AF65-F5344CB8AC3E}">
        <p14:creationId xmlns:p14="http://schemas.microsoft.com/office/powerpoint/2010/main" val="2664901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0E40-C291-44FF-AD15-02AB0C3BA0C0}"/>
              </a:ext>
            </a:extLst>
          </p:cNvPr>
          <p:cNvSpPr>
            <a:spLocks noGrp="1"/>
          </p:cNvSpPr>
          <p:nvPr>
            <p:ph type="title"/>
          </p:nvPr>
        </p:nvSpPr>
        <p:spPr>
          <a:xfrm>
            <a:off x="2592925" y="624110"/>
            <a:ext cx="8911687" cy="1280890"/>
          </a:xfrm>
        </p:spPr>
        <p:txBody>
          <a:bodyPr/>
          <a:lstStyle/>
          <a:p>
            <a:r>
              <a:rPr lang="en-US"/>
              <a:t>Linear Regression – Model Evaluation</a:t>
            </a:r>
            <a:endParaRPr lang="en-US" dirty="0"/>
          </a:p>
        </p:txBody>
      </p:sp>
      <p:sp>
        <p:nvSpPr>
          <p:cNvPr id="3" name="Content Placeholder 2">
            <a:extLst>
              <a:ext uri="{FF2B5EF4-FFF2-40B4-BE49-F238E27FC236}">
                <a16:creationId xmlns:a16="http://schemas.microsoft.com/office/drawing/2014/main" id="{E9087E4F-03C7-4F70-844B-548B2731F2CA}"/>
              </a:ext>
            </a:extLst>
          </p:cNvPr>
          <p:cNvSpPr>
            <a:spLocks noGrp="1"/>
          </p:cNvSpPr>
          <p:nvPr>
            <p:ph idx="1"/>
          </p:nvPr>
        </p:nvSpPr>
        <p:spPr>
          <a:xfrm>
            <a:off x="2589212" y="1399478"/>
            <a:ext cx="8915400" cy="505522"/>
          </a:xfrm>
        </p:spPr>
        <p:txBody>
          <a:bodyPr/>
          <a:lstStyle/>
          <a:p>
            <a:r>
              <a:rPr lang="en-US" b="1"/>
              <a:t>How many animals can we expect to have in the shelter at any month?</a:t>
            </a:r>
            <a:endParaRPr lang="en-US" b="1" dirty="0"/>
          </a:p>
        </p:txBody>
      </p:sp>
      <p:pic>
        <p:nvPicPr>
          <p:cNvPr id="7" name="Picture 6">
            <a:extLst>
              <a:ext uri="{FF2B5EF4-FFF2-40B4-BE49-F238E27FC236}">
                <a16:creationId xmlns:a16="http://schemas.microsoft.com/office/drawing/2014/main" id="{219D1828-21B6-489E-867B-EB6B2CDC315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62195" y="2321900"/>
            <a:ext cx="5325218" cy="3210373"/>
          </a:xfrm>
          <a:prstGeom prst="rect">
            <a:avLst/>
          </a:prstGeom>
        </p:spPr>
      </p:pic>
      <p:pic>
        <p:nvPicPr>
          <p:cNvPr id="10" name="Picture 9">
            <a:extLst>
              <a:ext uri="{FF2B5EF4-FFF2-40B4-BE49-F238E27FC236}">
                <a16:creationId xmlns:a16="http://schemas.microsoft.com/office/drawing/2014/main" id="{7E8370DB-F816-44FC-B88C-8CE59B14963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62263" y="3068769"/>
            <a:ext cx="3680855" cy="1716633"/>
          </a:xfrm>
          <a:prstGeom prst="rect">
            <a:avLst/>
          </a:prstGeom>
        </p:spPr>
      </p:pic>
    </p:spTree>
    <p:extLst>
      <p:ext uri="{BB962C8B-B14F-4D97-AF65-F5344CB8AC3E}">
        <p14:creationId xmlns:p14="http://schemas.microsoft.com/office/powerpoint/2010/main" val="3835060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5E16B-FF0E-4880-905D-654AAB78DAB0}"/>
              </a:ext>
            </a:extLst>
          </p:cNvPr>
          <p:cNvSpPr>
            <a:spLocks noGrp="1"/>
          </p:cNvSpPr>
          <p:nvPr>
            <p:ph type="title"/>
          </p:nvPr>
        </p:nvSpPr>
        <p:spPr>
          <a:xfrm>
            <a:off x="1259893" y="3101093"/>
            <a:ext cx="2454052" cy="3029344"/>
          </a:xfrm>
        </p:spPr>
        <p:txBody>
          <a:bodyPr>
            <a:normAutofit/>
          </a:bodyPr>
          <a:lstStyle/>
          <a:p>
            <a:r>
              <a:rPr lang="en-US" sz="3200">
                <a:solidFill>
                  <a:schemeClr val="bg1"/>
                </a:solidFill>
              </a:rPr>
              <a:t>Other Analyses Used</a:t>
            </a:r>
          </a:p>
        </p:txBody>
      </p:sp>
      <p:sp>
        <p:nvSpPr>
          <p:cNvPr id="3" name="Content Placeholder 2">
            <a:extLst>
              <a:ext uri="{FF2B5EF4-FFF2-40B4-BE49-F238E27FC236}">
                <a16:creationId xmlns:a16="http://schemas.microsoft.com/office/drawing/2014/main" id="{235BAD21-9CD9-4185-948D-11F46761734A}"/>
              </a:ext>
            </a:extLst>
          </p:cNvPr>
          <p:cNvSpPr>
            <a:spLocks noGrp="1"/>
          </p:cNvSpPr>
          <p:nvPr>
            <p:ph idx="1"/>
          </p:nvPr>
        </p:nvSpPr>
        <p:spPr>
          <a:xfrm>
            <a:off x="4706578" y="589722"/>
            <a:ext cx="6798033" cy="5321500"/>
          </a:xfrm>
        </p:spPr>
        <p:txBody>
          <a:bodyPr anchor="ctr">
            <a:normAutofit/>
          </a:bodyPr>
          <a:lstStyle/>
          <a:p>
            <a:r>
              <a:rPr lang="en-US" dirty="0"/>
              <a:t>Neural Networks</a:t>
            </a:r>
          </a:p>
          <a:p>
            <a:pPr lvl="1"/>
            <a:r>
              <a:rPr lang="en-US" dirty="0"/>
              <a:t>Had strong results but not worth presenting</a:t>
            </a:r>
          </a:p>
          <a:p>
            <a:r>
              <a:rPr lang="en-US" dirty="0"/>
              <a:t>K-NN </a:t>
            </a:r>
          </a:p>
          <a:p>
            <a:pPr lvl="1"/>
            <a:r>
              <a:rPr lang="en-US" dirty="0"/>
              <a:t>Every Predictor was important </a:t>
            </a:r>
          </a:p>
          <a:p>
            <a:pPr lvl="1"/>
            <a:r>
              <a:rPr lang="en-US" dirty="0"/>
              <a:t>Low accuracy and very overfit</a:t>
            </a:r>
          </a:p>
        </p:txBody>
      </p:sp>
    </p:spTree>
    <p:extLst>
      <p:ext uri="{BB962C8B-B14F-4D97-AF65-F5344CB8AC3E}">
        <p14:creationId xmlns:p14="http://schemas.microsoft.com/office/powerpoint/2010/main" val="2647441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F4C104D-5F30-4811-9376-566B26E471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15E34B-5D02-4E01-A936-E8E1C0AB6F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1BE43E4C-5F1F-4791-9D3A-8900B66D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5139" y="640080"/>
            <a:ext cx="6722384" cy="5252773"/>
          </a:xfrm>
          <a:prstGeom prst="rect">
            <a:avLst/>
          </a:prstGeom>
        </p:spPr>
      </p:pic>
      <p:sp>
        <p:nvSpPr>
          <p:cNvPr id="16"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FD96F2-E8CC-4A50-88D9-02CB9176C9E1}"/>
              </a:ext>
            </a:extLst>
          </p:cNvPr>
          <p:cNvSpPr>
            <a:spLocks noGrp="1"/>
          </p:cNvSpPr>
          <p:nvPr>
            <p:ph type="title"/>
          </p:nvPr>
        </p:nvSpPr>
        <p:spPr>
          <a:xfrm>
            <a:off x="649224" y="645106"/>
            <a:ext cx="3650279" cy="1259894"/>
          </a:xfrm>
        </p:spPr>
        <p:txBody>
          <a:bodyPr>
            <a:normAutofit/>
          </a:bodyPr>
          <a:lstStyle/>
          <a:p>
            <a:r>
              <a:rPr lang="en-US" dirty="0"/>
              <a:t>Impactful Findings</a:t>
            </a:r>
          </a:p>
        </p:txBody>
      </p:sp>
      <p:sp>
        <p:nvSpPr>
          <p:cNvPr id="3" name="Content Placeholder 2">
            <a:extLst>
              <a:ext uri="{FF2B5EF4-FFF2-40B4-BE49-F238E27FC236}">
                <a16:creationId xmlns:a16="http://schemas.microsoft.com/office/drawing/2014/main" id="{A80C3D74-E505-4228-9BB6-ECCC2D5CB767}"/>
              </a:ext>
            </a:extLst>
          </p:cNvPr>
          <p:cNvSpPr>
            <a:spLocks noGrp="1"/>
          </p:cNvSpPr>
          <p:nvPr>
            <p:ph idx="1"/>
          </p:nvPr>
        </p:nvSpPr>
        <p:spPr>
          <a:xfrm>
            <a:off x="649225" y="2133600"/>
            <a:ext cx="3650278" cy="3759253"/>
          </a:xfrm>
        </p:spPr>
        <p:txBody>
          <a:bodyPr>
            <a:normAutofit/>
          </a:bodyPr>
          <a:lstStyle/>
          <a:p>
            <a:r>
              <a:rPr lang="en-US" dirty="0"/>
              <a:t>Support old, fat, injured, non-neutered, black, male pit bull day</a:t>
            </a:r>
          </a:p>
          <a:p>
            <a:r>
              <a:rPr lang="en-US" dirty="0"/>
              <a:t>Strong seasonality trends</a:t>
            </a:r>
          </a:p>
          <a:p>
            <a:pPr lvl="1"/>
            <a:r>
              <a:rPr lang="en-US" dirty="0"/>
              <a:t>Campaign for donations during summer</a:t>
            </a:r>
          </a:p>
          <a:p>
            <a:pPr lvl="1"/>
            <a:r>
              <a:rPr lang="en-US" dirty="0"/>
              <a:t>Try to snag students for summer volunteers</a:t>
            </a:r>
          </a:p>
          <a:p>
            <a:pPr lvl="1"/>
            <a:r>
              <a:rPr lang="en-US" dirty="0"/>
              <a:t>Order euthanizations medication in bulk for summer</a:t>
            </a:r>
          </a:p>
          <a:p>
            <a:endParaRPr lang="en-US" dirty="0"/>
          </a:p>
        </p:txBody>
      </p:sp>
    </p:spTree>
    <p:extLst>
      <p:ext uri="{BB962C8B-B14F-4D97-AF65-F5344CB8AC3E}">
        <p14:creationId xmlns:p14="http://schemas.microsoft.com/office/powerpoint/2010/main" val="1176798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F10D5-73A2-4386-A163-B965141605EE}"/>
              </a:ext>
            </a:extLst>
          </p:cNvPr>
          <p:cNvSpPr>
            <a:spLocks noGrp="1"/>
          </p:cNvSpPr>
          <p:nvPr>
            <p:ph type="title"/>
          </p:nvPr>
        </p:nvSpPr>
        <p:spPr>
          <a:xfrm>
            <a:off x="1648788" y="668715"/>
            <a:ext cx="8911687" cy="1280890"/>
          </a:xfrm>
        </p:spPr>
        <p:txBody>
          <a:bodyPr/>
          <a:lstStyle/>
          <a:p>
            <a:r>
              <a:rPr lang="en-US" dirty="0"/>
              <a:t>Questions?</a:t>
            </a:r>
          </a:p>
        </p:txBody>
      </p:sp>
      <p:pic>
        <p:nvPicPr>
          <p:cNvPr id="5" name="Picture 4">
            <a:extLst>
              <a:ext uri="{FF2B5EF4-FFF2-40B4-BE49-F238E27FC236}">
                <a16:creationId xmlns:a16="http://schemas.microsoft.com/office/drawing/2014/main" id="{5534E84D-7211-4BA5-9894-16BB8D754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006" y="666104"/>
            <a:ext cx="3082492" cy="6016467"/>
          </a:xfrm>
          <a:prstGeom prst="rect">
            <a:avLst/>
          </a:prstGeom>
        </p:spPr>
      </p:pic>
      <p:pic>
        <p:nvPicPr>
          <p:cNvPr id="7" name="Picture 6">
            <a:extLst>
              <a:ext uri="{FF2B5EF4-FFF2-40B4-BE49-F238E27FC236}">
                <a16:creationId xmlns:a16="http://schemas.microsoft.com/office/drawing/2014/main" id="{5BE3CC6E-CCBA-49E5-8753-99C53FEFE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65" y="1343604"/>
            <a:ext cx="4653376" cy="2471165"/>
          </a:xfrm>
          <a:prstGeom prst="rect">
            <a:avLst/>
          </a:prstGeom>
        </p:spPr>
      </p:pic>
      <p:pic>
        <p:nvPicPr>
          <p:cNvPr id="9" name="Picture 8">
            <a:extLst>
              <a:ext uri="{FF2B5EF4-FFF2-40B4-BE49-F238E27FC236}">
                <a16:creationId xmlns:a16="http://schemas.microsoft.com/office/drawing/2014/main" id="{AD5F60DD-8EEA-441F-84DC-6B43729182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1990" y="666105"/>
            <a:ext cx="3453406" cy="3453406"/>
          </a:xfrm>
          <a:prstGeom prst="rect">
            <a:avLst/>
          </a:prstGeom>
        </p:spPr>
      </p:pic>
      <p:pic>
        <p:nvPicPr>
          <p:cNvPr id="11" name="Picture 10">
            <a:extLst>
              <a:ext uri="{FF2B5EF4-FFF2-40B4-BE49-F238E27FC236}">
                <a16:creationId xmlns:a16="http://schemas.microsoft.com/office/drawing/2014/main" id="{85801B23-F440-4C99-B0C6-3BB1043885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765" y="3924732"/>
            <a:ext cx="4149571" cy="2757839"/>
          </a:xfrm>
          <a:prstGeom prst="rect">
            <a:avLst/>
          </a:prstGeom>
        </p:spPr>
      </p:pic>
      <p:pic>
        <p:nvPicPr>
          <p:cNvPr id="13" name="Picture 12">
            <a:extLst>
              <a:ext uri="{FF2B5EF4-FFF2-40B4-BE49-F238E27FC236}">
                <a16:creationId xmlns:a16="http://schemas.microsoft.com/office/drawing/2014/main" id="{182C42F7-F6EA-4DF5-B4FC-6162D6B36486}"/>
              </a:ext>
            </a:extLst>
          </p:cNvPr>
          <p:cNvPicPr>
            <a:picLocks noChangeAspect="1"/>
          </p:cNvPicPr>
          <p:nvPr/>
        </p:nvPicPr>
        <p:blipFill rotWithShape="1">
          <a:blip r:embed="rId7">
            <a:extLst>
              <a:ext uri="{28A0092B-C50C-407E-A947-70E740481C1C}">
                <a14:useLocalDpi xmlns:a14="http://schemas.microsoft.com/office/drawing/2010/main" val="0"/>
              </a:ext>
            </a:extLst>
          </a:blip>
          <a:srcRect t="15677" r="39007"/>
          <a:stretch/>
        </p:blipFill>
        <p:spPr>
          <a:xfrm>
            <a:off x="4690946" y="4275588"/>
            <a:ext cx="3894450" cy="2406984"/>
          </a:xfrm>
          <a:prstGeom prst="rect">
            <a:avLst/>
          </a:prstGeom>
        </p:spPr>
      </p:pic>
    </p:spTree>
    <p:extLst>
      <p:ext uri="{BB962C8B-B14F-4D97-AF65-F5344CB8AC3E}">
        <p14:creationId xmlns:p14="http://schemas.microsoft.com/office/powerpoint/2010/main" val="232819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D25866-F15D-40A4-AEC5-47C044637AB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DCB8E995-36E8-40B6-82D4-F52DE2987B5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DF54AEB5-68B5-46AE-B8F0-EEBE5DFED80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E3F708CB-F094-4EE7-8AD5-A462F1DF8B8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ECFCFB22-E8B5-4FAC-A354-E7E0CE6F2B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ED1DB3B4-A6DC-476F-986E-DF361EE842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4EE13DFA-3489-4DE6-9154-34D9CB40054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5CD12D51-F9A8-4CC9-B9C9-206EAFD8C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66B326C-1178-40F9-A265-6067D363B4B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12F3B319-F00B-4755-BC54-95511E21DB2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3079D7BD-8A3F-47F6-8407-D9DA96FF351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1F97C31C-8585-43FB-924B-8ADD651233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A33E1C89-7E74-49BF-A5D1-9A352ED03E2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0C4A17ED-96AA-44A6-A050-E1A7A1CDD9E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FBB2A87E-3E24-4A6F-9FD8-0F1436D4D3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257F945B-2AA3-4328-BFF5-20DE64011B0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E1A7230F-6A6F-403C-9D83-7176E285251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E33E315A-9CB0-460E-A8B7-0A064BBFA0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22CAAD33-CFAD-4E61-82AE-0C6F838530D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1A20E13C-2540-4000-A13B-8F781100E38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51EF0A01-E03D-448B-B12E-D5BFC6D0D22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8286A03-168E-477B-8876-2C53E4950D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3DFFC705-1899-4E4C-AE76-F85BAF2F66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01C9598D-BDF6-4A24-83B6-4DCA4D1349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950C8213-67CD-4DEF-AA44-8BB3101392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2016FE1D-E3EB-4CF6-809B-159872CC787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CE6C63DC-BAE4-42B6-8FDF-F6467C2D23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5BD23F8E-2E78-4C84-8EFB-FE6C8ACB7F1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F81819F9-8CAC-4A6C-8F06-0482027F97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A98CC08-AEC2-4E8F-8F52-0F5C6372DB4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258E44FC-92AD-43A0-BB05-DB268C82D8B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6" name="Freeform 13">
              <a:extLst>
                <a:ext uri="{FF2B5EF4-FFF2-40B4-BE49-F238E27FC236}">
                  <a16:creationId xmlns:a16="http://schemas.microsoft.com/office/drawing/2014/main" id="{C63D3083-A56C-4199-8DE0-63C8BE9EDFE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7" name="Freeform 14">
              <a:extLst>
                <a:ext uri="{FF2B5EF4-FFF2-40B4-BE49-F238E27FC236}">
                  <a16:creationId xmlns:a16="http://schemas.microsoft.com/office/drawing/2014/main" id="{C7CD3581-635D-438F-A64F-68404E7AE0B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8" name="Freeform 15">
              <a:extLst>
                <a:ext uri="{FF2B5EF4-FFF2-40B4-BE49-F238E27FC236}">
                  <a16:creationId xmlns:a16="http://schemas.microsoft.com/office/drawing/2014/main" id="{AD6904C0-211C-41A2-BDB8-3B07C90BBB4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9" name="Freeform 16">
              <a:extLst>
                <a:ext uri="{FF2B5EF4-FFF2-40B4-BE49-F238E27FC236}">
                  <a16:creationId xmlns:a16="http://schemas.microsoft.com/office/drawing/2014/main" id="{B0837DA6-CAF9-4E78-A39E-6358EDE2B1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0" name="Freeform 17">
              <a:extLst>
                <a:ext uri="{FF2B5EF4-FFF2-40B4-BE49-F238E27FC236}">
                  <a16:creationId xmlns:a16="http://schemas.microsoft.com/office/drawing/2014/main" id="{0A99DD7D-3AB3-471E-842F-8AFEA09D07E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1" name="Freeform 18">
              <a:extLst>
                <a:ext uri="{FF2B5EF4-FFF2-40B4-BE49-F238E27FC236}">
                  <a16:creationId xmlns:a16="http://schemas.microsoft.com/office/drawing/2014/main" id="{9C70B0D4-92FE-478F-86BD-93BA2C4DFCD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2" name="Freeform 19">
              <a:extLst>
                <a:ext uri="{FF2B5EF4-FFF2-40B4-BE49-F238E27FC236}">
                  <a16:creationId xmlns:a16="http://schemas.microsoft.com/office/drawing/2014/main" id="{C9156BE6-11D4-4696-9E3F-C325BFAC819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3" name="Freeform 20">
              <a:extLst>
                <a:ext uri="{FF2B5EF4-FFF2-40B4-BE49-F238E27FC236}">
                  <a16:creationId xmlns:a16="http://schemas.microsoft.com/office/drawing/2014/main" id="{4E667226-1D20-4A9D-BBE3-AC17EA436F0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4" name="Freeform 21">
              <a:extLst>
                <a:ext uri="{FF2B5EF4-FFF2-40B4-BE49-F238E27FC236}">
                  <a16:creationId xmlns:a16="http://schemas.microsoft.com/office/drawing/2014/main" id="{2F87E3B6-5202-4434-9B26-42B46774F32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5" name="Freeform 22">
              <a:extLst>
                <a:ext uri="{FF2B5EF4-FFF2-40B4-BE49-F238E27FC236}">
                  <a16:creationId xmlns:a16="http://schemas.microsoft.com/office/drawing/2014/main" id="{AEA5E85F-F1F4-40E4-A62C-95324F67492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7" name="Group 56">
            <a:extLst>
              <a:ext uri="{FF2B5EF4-FFF2-40B4-BE49-F238E27FC236}">
                <a16:creationId xmlns:a16="http://schemas.microsoft.com/office/drawing/2014/main" id="{40A75861-F6C5-44A9-B161-B03701CBDE0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9" name="Freeform 28">
              <a:extLst>
                <a:ext uri="{FF2B5EF4-FFF2-40B4-BE49-F238E27FC236}">
                  <a16:creationId xmlns:a16="http://schemas.microsoft.com/office/drawing/2014/main" id="{26178CE4-DA2D-46EA-AB8D-341C5AC563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0" name="Freeform 29">
              <a:extLst>
                <a:ext uri="{FF2B5EF4-FFF2-40B4-BE49-F238E27FC236}">
                  <a16:creationId xmlns:a16="http://schemas.microsoft.com/office/drawing/2014/main" id="{698E9F53-8381-4FA5-A510-846925D242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1" name="Freeform 30">
              <a:extLst>
                <a:ext uri="{FF2B5EF4-FFF2-40B4-BE49-F238E27FC236}">
                  <a16:creationId xmlns:a16="http://schemas.microsoft.com/office/drawing/2014/main" id="{B13CE284-F21E-411B-BB8E-9C03B853CE4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2" name="Freeform 31">
              <a:extLst>
                <a:ext uri="{FF2B5EF4-FFF2-40B4-BE49-F238E27FC236}">
                  <a16:creationId xmlns:a16="http://schemas.microsoft.com/office/drawing/2014/main" id="{23DF4578-4703-437C-A797-2A2D0CEE5F4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3" name="Freeform 32">
              <a:extLst>
                <a:ext uri="{FF2B5EF4-FFF2-40B4-BE49-F238E27FC236}">
                  <a16:creationId xmlns:a16="http://schemas.microsoft.com/office/drawing/2014/main" id="{F878F330-AF64-4F8F-88FD-A4A408D6D36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4" name="Freeform 33">
              <a:extLst>
                <a:ext uri="{FF2B5EF4-FFF2-40B4-BE49-F238E27FC236}">
                  <a16:creationId xmlns:a16="http://schemas.microsoft.com/office/drawing/2014/main" id="{AC9B00BF-4FB7-42FA-BBBD-7DB54ED3F06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5" name="Freeform 34">
              <a:extLst>
                <a:ext uri="{FF2B5EF4-FFF2-40B4-BE49-F238E27FC236}">
                  <a16:creationId xmlns:a16="http://schemas.microsoft.com/office/drawing/2014/main" id="{BD3D64CA-2AAD-4609-8DAA-3EAD4609A6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6" name="Freeform 35">
              <a:extLst>
                <a:ext uri="{FF2B5EF4-FFF2-40B4-BE49-F238E27FC236}">
                  <a16:creationId xmlns:a16="http://schemas.microsoft.com/office/drawing/2014/main" id="{C669E05A-8550-4E91-B29E-E1912228EC9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7" name="Freeform 36">
              <a:extLst>
                <a:ext uri="{FF2B5EF4-FFF2-40B4-BE49-F238E27FC236}">
                  <a16:creationId xmlns:a16="http://schemas.microsoft.com/office/drawing/2014/main" id="{F8C1FD53-1E8F-46CA-BC2D-FCEC4DAE07F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8" name="Freeform 37">
              <a:extLst>
                <a:ext uri="{FF2B5EF4-FFF2-40B4-BE49-F238E27FC236}">
                  <a16:creationId xmlns:a16="http://schemas.microsoft.com/office/drawing/2014/main" id="{CC97A31F-CFDE-4EA3-98F1-13FDD16702E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9" name="Freeform 38">
              <a:extLst>
                <a:ext uri="{FF2B5EF4-FFF2-40B4-BE49-F238E27FC236}">
                  <a16:creationId xmlns:a16="http://schemas.microsoft.com/office/drawing/2014/main" id="{9E1540E7-E6C3-4907-B70A-B1756836559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1" name="Freeform 11">
            <a:extLst>
              <a:ext uri="{FF2B5EF4-FFF2-40B4-BE49-F238E27FC236}">
                <a16:creationId xmlns:a16="http://schemas.microsoft.com/office/drawing/2014/main" id="{1310EFE2-B91D-47E7-B117-C2A802800A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 name="Title 1">
            <a:extLst>
              <a:ext uri="{FF2B5EF4-FFF2-40B4-BE49-F238E27FC236}">
                <a16:creationId xmlns:a16="http://schemas.microsoft.com/office/drawing/2014/main" id="{17A28E4C-F7F1-455F-B77E-453B91EAEE78}"/>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dirty="0"/>
              <a:t>Data</a:t>
            </a:r>
          </a:p>
        </p:txBody>
      </p:sp>
      <p:sp>
        <p:nvSpPr>
          <p:cNvPr id="70" name="Content Placeholder 2">
            <a:extLst>
              <a:ext uri="{FF2B5EF4-FFF2-40B4-BE49-F238E27FC236}">
                <a16:creationId xmlns:a16="http://schemas.microsoft.com/office/drawing/2014/main" id="{22B1EB16-8C6F-4FA2-B189-49443C18A16B}"/>
              </a:ext>
            </a:extLst>
          </p:cNvPr>
          <p:cNvSpPr>
            <a:spLocks noGrp="1"/>
          </p:cNvSpPr>
          <p:nvPr>
            <p:ph idx="1"/>
          </p:nvPr>
        </p:nvSpPr>
        <p:spPr>
          <a:xfrm>
            <a:off x="3373062" y="4152350"/>
            <a:ext cx="7885353" cy="1294708"/>
          </a:xfrm>
        </p:spPr>
        <p:txBody>
          <a:bodyPr>
            <a:normAutofit/>
          </a:bodyPr>
          <a:lstStyle/>
          <a:p>
            <a:r>
              <a:rPr lang="en-US" b="1" dirty="0"/>
              <a:t>Austin Animal Shelter Intakes and Outcomes</a:t>
            </a:r>
          </a:p>
          <a:p>
            <a:r>
              <a:rPr lang="en-US" b="1" dirty="0"/>
              <a:t>90,000 animals</a:t>
            </a:r>
          </a:p>
          <a:p>
            <a:r>
              <a:rPr lang="en-US" b="1" dirty="0"/>
              <a:t>2011 through 2017</a:t>
            </a:r>
          </a:p>
        </p:txBody>
      </p:sp>
    </p:spTree>
    <p:extLst>
      <p:ext uri="{BB962C8B-B14F-4D97-AF65-F5344CB8AC3E}">
        <p14:creationId xmlns:p14="http://schemas.microsoft.com/office/powerpoint/2010/main" val="339263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3AA9-E451-414D-AC41-6E383543DFAB}"/>
              </a:ext>
            </a:extLst>
          </p:cNvPr>
          <p:cNvSpPr>
            <a:spLocks noGrp="1"/>
          </p:cNvSpPr>
          <p:nvPr>
            <p:ph type="title"/>
          </p:nvPr>
        </p:nvSpPr>
        <p:spPr/>
        <p:txBody>
          <a:bodyPr/>
          <a:lstStyle/>
          <a:p>
            <a:r>
              <a:rPr lang="en-US" dirty="0"/>
              <a:t>Data Overview – Raw Data</a:t>
            </a:r>
          </a:p>
        </p:txBody>
      </p:sp>
      <p:sp>
        <p:nvSpPr>
          <p:cNvPr id="3" name="Content Placeholder 2">
            <a:extLst>
              <a:ext uri="{FF2B5EF4-FFF2-40B4-BE49-F238E27FC236}">
                <a16:creationId xmlns:a16="http://schemas.microsoft.com/office/drawing/2014/main" id="{EF657571-8068-4FB1-A490-47736C52C49F}"/>
              </a:ext>
            </a:extLst>
          </p:cNvPr>
          <p:cNvSpPr>
            <a:spLocks noGrp="1"/>
          </p:cNvSpPr>
          <p:nvPr>
            <p:ph idx="1"/>
          </p:nvPr>
        </p:nvSpPr>
        <p:spPr>
          <a:xfrm>
            <a:off x="2589212" y="2133600"/>
            <a:ext cx="3385799" cy="3777622"/>
          </a:xfrm>
        </p:spPr>
        <p:txBody>
          <a:bodyPr numCol="1"/>
          <a:lstStyle/>
          <a:p>
            <a:r>
              <a:rPr lang="en-US" dirty="0"/>
              <a:t>Animal Characteristics</a:t>
            </a:r>
          </a:p>
          <a:p>
            <a:pPr lvl="1"/>
            <a:r>
              <a:rPr lang="en-US" dirty="0"/>
              <a:t>Breed </a:t>
            </a:r>
          </a:p>
          <a:p>
            <a:pPr lvl="1"/>
            <a:r>
              <a:rPr lang="en-US" dirty="0"/>
              <a:t>Color</a:t>
            </a:r>
          </a:p>
          <a:p>
            <a:pPr lvl="1"/>
            <a:r>
              <a:rPr lang="en-US" dirty="0"/>
              <a:t>Age upon Outcome</a:t>
            </a:r>
          </a:p>
          <a:p>
            <a:pPr lvl="1"/>
            <a:r>
              <a:rPr lang="en-US" dirty="0"/>
              <a:t>Sex</a:t>
            </a:r>
          </a:p>
          <a:p>
            <a:pPr lvl="1"/>
            <a:r>
              <a:rPr lang="en-US" dirty="0"/>
              <a:t>ID</a:t>
            </a:r>
          </a:p>
          <a:p>
            <a:pPr lvl="1"/>
            <a:r>
              <a:rPr lang="en-US" dirty="0"/>
              <a:t>Name</a:t>
            </a:r>
          </a:p>
        </p:txBody>
      </p:sp>
      <p:sp>
        <p:nvSpPr>
          <p:cNvPr id="4" name="Content Placeholder 2">
            <a:extLst>
              <a:ext uri="{FF2B5EF4-FFF2-40B4-BE49-F238E27FC236}">
                <a16:creationId xmlns:a16="http://schemas.microsoft.com/office/drawing/2014/main" id="{F9CC57F6-3242-4DC7-925D-BB8D8C328189}"/>
              </a:ext>
            </a:extLst>
          </p:cNvPr>
          <p:cNvSpPr txBox="1">
            <a:spLocks/>
          </p:cNvSpPr>
          <p:nvPr/>
        </p:nvSpPr>
        <p:spPr>
          <a:xfrm>
            <a:off x="6958945" y="2133600"/>
            <a:ext cx="4545667" cy="3777622"/>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Intake and Outcome Information</a:t>
            </a:r>
          </a:p>
          <a:p>
            <a:pPr lvl="1"/>
            <a:r>
              <a:rPr lang="en-US" dirty="0"/>
              <a:t>Intake Date</a:t>
            </a:r>
          </a:p>
          <a:p>
            <a:pPr lvl="1"/>
            <a:r>
              <a:rPr lang="en-US" dirty="0"/>
              <a:t>Intake Conditions</a:t>
            </a:r>
          </a:p>
          <a:p>
            <a:pPr lvl="1"/>
            <a:r>
              <a:rPr lang="en-US" dirty="0"/>
              <a:t>Intake Type</a:t>
            </a:r>
          </a:p>
          <a:p>
            <a:pPr lvl="1"/>
            <a:r>
              <a:rPr lang="en-US" dirty="0"/>
              <a:t>Outcome Type and Subtype</a:t>
            </a:r>
          </a:p>
          <a:p>
            <a:pPr lvl="1"/>
            <a:r>
              <a:rPr lang="en-US" dirty="0"/>
              <a:t>Outcome Date</a:t>
            </a:r>
          </a:p>
        </p:txBody>
      </p:sp>
    </p:spTree>
    <p:extLst>
      <p:ext uri="{BB962C8B-B14F-4D97-AF65-F5344CB8AC3E}">
        <p14:creationId xmlns:p14="http://schemas.microsoft.com/office/powerpoint/2010/main" val="3778954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0590B-A5F9-43CD-B967-21B0B355169C}"/>
              </a:ext>
            </a:extLst>
          </p:cNvPr>
          <p:cNvSpPr>
            <a:spLocks noGrp="1"/>
          </p:cNvSpPr>
          <p:nvPr>
            <p:ph type="title"/>
          </p:nvPr>
        </p:nvSpPr>
        <p:spPr/>
        <p:txBody>
          <a:bodyPr/>
          <a:lstStyle/>
          <a:p>
            <a:r>
              <a:rPr lang="en-US" dirty="0"/>
              <a:t>Data Overview – Calculated Fields</a:t>
            </a:r>
          </a:p>
        </p:txBody>
      </p:sp>
      <p:sp>
        <p:nvSpPr>
          <p:cNvPr id="3" name="Content Placeholder 2">
            <a:extLst>
              <a:ext uri="{FF2B5EF4-FFF2-40B4-BE49-F238E27FC236}">
                <a16:creationId xmlns:a16="http://schemas.microsoft.com/office/drawing/2014/main" id="{0A61B456-9456-412E-99D0-FBF08410714A}"/>
              </a:ext>
            </a:extLst>
          </p:cNvPr>
          <p:cNvSpPr>
            <a:spLocks noGrp="1"/>
          </p:cNvSpPr>
          <p:nvPr>
            <p:ph idx="1"/>
          </p:nvPr>
        </p:nvSpPr>
        <p:spPr>
          <a:xfrm>
            <a:off x="2589212" y="2133600"/>
            <a:ext cx="3793833" cy="3777622"/>
          </a:xfrm>
        </p:spPr>
        <p:txBody>
          <a:bodyPr/>
          <a:lstStyle/>
          <a:p>
            <a:r>
              <a:rPr lang="en-US" dirty="0"/>
              <a:t>Animal Specific</a:t>
            </a:r>
          </a:p>
          <a:p>
            <a:pPr lvl="1"/>
            <a:r>
              <a:rPr lang="en-US" dirty="0"/>
              <a:t>Spayed/Neutered</a:t>
            </a:r>
          </a:p>
          <a:p>
            <a:pPr lvl="1"/>
            <a:r>
              <a:rPr lang="en-US" dirty="0"/>
              <a:t>Time in Shelter (days)</a:t>
            </a:r>
          </a:p>
          <a:p>
            <a:pPr lvl="1"/>
            <a:r>
              <a:rPr lang="en-US" dirty="0"/>
              <a:t>Type of Outcome Binary</a:t>
            </a:r>
          </a:p>
          <a:p>
            <a:pPr lvl="1"/>
            <a:r>
              <a:rPr lang="en-US" dirty="0"/>
              <a:t>Outcome Month and Year</a:t>
            </a:r>
          </a:p>
          <a:p>
            <a:pPr lvl="1"/>
            <a:endParaRPr lang="en-US" dirty="0"/>
          </a:p>
        </p:txBody>
      </p:sp>
      <p:sp>
        <p:nvSpPr>
          <p:cNvPr id="4" name="Content Placeholder 2">
            <a:extLst>
              <a:ext uri="{FF2B5EF4-FFF2-40B4-BE49-F238E27FC236}">
                <a16:creationId xmlns:a16="http://schemas.microsoft.com/office/drawing/2014/main" id="{8FFE9809-1D9D-489F-80AE-045AAB507BA3}"/>
              </a:ext>
            </a:extLst>
          </p:cNvPr>
          <p:cNvSpPr txBox="1">
            <a:spLocks/>
          </p:cNvSpPr>
          <p:nvPr/>
        </p:nvSpPr>
        <p:spPr>
          <a:xfrm>
            <a:off x="7048768" y="2028548"/>
            <a:ext cx="3793833"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Shelter Data</a:t>
            </a:r>
          </a:p>
          <a:p>
            <a:pPr lvl="1"/>
            <a:r>
              <a:rPr lang="en-US" dirty="0"/>
              <a:t>Number of animals in shelter</a:t>
            </a:r>
          </a:p>
          <a:p>
            <a:pPr lvl="1"/>
            <a:r>
              <a:rPr lang="en-US" dirty="0"/>
              <a:t>Outcome Types per month</a:t>
            </a:r>
          </a:p>
          <a:p>
            <a:pPr lvl="1"/>
            <a:r>
              <a:rPr lang="en-US" dirty="0"/>
              <a:t>Total Outcomes per Month</a:t>
            </a:r>
          </a:p>
        </p:txBody>
      </p:sp>
    </p:spTree>
    <p:extLst>
      <p:ext uri="{BB962C8B-B14F-4D97-AF65-F5344CB8AC3E}">
        <p14:creationId xmlns:p14="http://schemas.microsoft.com/office/powerpoint/2010/main" val="398352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166BF9EE-F7AC-4FA5-AC7E-001B3A642F7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2" name="Freeform 11">
              <a:extLst>
                <a:ext uri="{FF2B5EF4-FFF2-40B4-BE49-F238E27FC236}">
                  <a16:creationId xmlns:a16="http://schemas.microsoft.com/office/drawing/2014/main" id="{3B48D182-44E3-4D8B-ACEF-F1A900BE44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3" name="Freeform 12">
              <a:extLst>
                <a:ext uri="{FF2B5EF4-FFF2-40B4-BE49-F238E27FC236}">
                  <a16:creationId xmlns:a16="http://schemas.microsoft.com/office/drawing/2014/main" id="{355A535A-A489-477F-A314-593AA8CAFB2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4" name="Freeform 13">
              <a:extLst>
                <a:ext uri="{FF2B5EF4-FFF2-40B4-BE49-F238E27FC236}">
                  <a16:creationId xmlns:a16="http://schemas.microsoft.com/office/drawing/2014/main" id="{954C2D4C-FD83-4EF4-9312-04442ABD66B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5" name="Freeform 14">
              <a:extLst>
                <a:ext uri="{FF2B5EF4-FFF2-40B4-BE49-F238E27FC236}">
                  <a16:creationId xmlns:a16="http://schemas.microsoft.com/office/drawing/2014/main" id="{C20701C2-CD9A-4698-BC97-E1085820C2C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6" name="Freeform 15">
              <a:extLst>
                <a:ext uri="{FF2B5EF4-FFF2-40B4-BE49-F238E27FC236}">
                  <a16:creationId xmlns:a16="http://schemas.microsoft.com/office/drawing/2014/main" id="{62575C35-466F-42AE-87A1-D691849AB8C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7" name="Freeform 16">
              <a:extLst>
                <a:ext uri="{FF2B5EF4-FFF2-40B4-BE49-F238E27FC236}">
                  <a16:creationId xmlns:a16="http://schemas.microsoft.com/office/drawing/2014/main" id="{58236F37-6119-45AC-80A0-CD2C311B505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8" name="Freeform 17">
              <a:extLst>
                <a:ext uri="{FF2B5EF4-FFF2-40B4-BE49-F238E27FC236}">
                  <a16:creationId xmlns:a16="http://schemas.microsoft.com/office/drawing/2014/main" id="{F3FDD799-39FE-4D6F-9A64-2F472B2150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9" name="Freeform 18">
              <a:extLst>
                <a:ext uri="{FF2B5EF4-FFF2-40B4-BE49-F238E27FC236}">
                  <a16:creationId xmlns:a16="http://schemas.microsoft.com/office/drawing/2014/main" id="{9820D241-1D49-442C-A95A-00BC1BF9E29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0" name="Freeform 19">
              <a:extLst>
                <a:ext uri="{FF2B5EF4-FFF2-40B4-BE49-F238E27FC236}">
                  <a16:creationId xmlns:a16="http://schemas.microsoft.com/office/drawing/2014/main" id="{EBC2197C-B383-4866-8ABD-74222400BE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1" name="Freeform 20">
              <a:extLst>
                <a:ext uri="{FF2B5EF4-FFF2-40B4-BE49-F238E27FC236}">
                  <a16:creationId xmlns:a16="http://schemas.microsoft.com/office/drawing/2014/main" id="{404B06AA-FC93-4471-9DE4-56A401E70A5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2" name="Freeform 21">
              <a:extLst>
                <a:ext uri="{FF2B5EF4-FFF2-40B4-BE49-F238E27FC236}">
                  <a16:creationId xmlns:a16="http://schemas.microsoft.com/office/drawing/2014/main" id="{E580600C-013F-4FAF-8FB7-4CC0FA80A92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3" name="Freeform 22">
              <a:extLst>
                <a:ext uri="{FF2B5EF4-FFF2-40B4-BE49-F238E27FC236}">
                  <a16:creationId xmlns:a16="http://schemas.microsoft.com/office/drawing/2014/main" id="{9BFCF199-64B2-4AEE-88C4-E954ABF362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5" name="Group 54">
            <a:extLst>
              <a:ext uri="{FF2B5EF4-FFF2-40B4-BE49-F238E27FC236}">
                <a16:creationId xmlns:a16="http://schemas.microsoft.com/office/drawing/2014/main" id="{E312DBA5-56D8-42B2-BA94-28168C2A670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6" name="Freeform 27">
              <a:extLst>
                <a:ext uri="{FF2B5EF4-FFF2-40B4-BE49-F238E27FC236}">
                  <a16:creationId xmlns:a16="http://schemas.microsoft.com/office/drawing/2014/main" id="{7AD46C74-3117-46B0-B267-0F61B57CA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7" name="Freeform 28">
              <a:extLst>
                <a:ext uri="{FF2B5EF4-FFF2-40B4-BE49-F238E27FC236}">
                  <a16:creationId xmlns:a16="http://schemas.microsoft.com/office/drawing/2014/main" id="{8C13B810-9664-45D8-8510-D6ED0ADD721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8" name="Freeform 29">
              <a:extLst>
                <a:ext uri="{FF2B5EF4-FFF2-40B4-BE49-F238E27FC236}">
                  <a16:creationId xmlns:a16="http://schemas.microsoft.com/office/drawing/2014/main" id="{10306E52-A922-4458-BCCE-C3C840CC755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9" name="Freeform 30">
              <a:extLst>
                <a:ext uri="{FF2B5EF4-FFF2-40B4-BE49-F238E27FC236}">
                  <a16:creationId xmlns:a16="http://schemas.microsoft.com/office/drawing/2014/main" id="{CB578819-B7E7-4250-932F-52AE2A2A9A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0" name="Freeform 31">
              <a:extLst>
                <a:ext uri="{FF2B5EF4-FFF2-40B4-BE49-F238E27FC236}">
                  <a16:creationId xmlns:a16="http://schemas.microsoft.com/office/drawing/2014/main" id="{454B9C91-B623-424A-B16E-F764F189D30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1" name="Freeform 32">
              <a:extLst>
                <a:ext uri="{FF2B5EF4-FFF2-40B4-BE49-F238E27FC236}">
                  <a16:creationId xmlns:a16="http://schemas.microsoft.com/office/drawing/2014/main" id="{EFD03C4A-8484-41E6-B458-032F1DCA70A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2" name="Freeform 33">
              <a:extLst>
                <a:ext uri="{FF2B5EF4-FFF2-40B4-BE49-F238E27FC236}">
                  <a16:creationId xmlns:a16="http://schemas.microsoft.com/office/drawing/2014/main" id="{DDC2F3C3-1D4E-4913-9C5C-F9A65B47E5C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3" name="Freeform 34">
              <a:extLst>
                <a:ext uri="{FF2B5EF4-FFF2-40B4-BE49-F238E27FC236}">
                  <a16:creationId xmlns:a16="http://schemas.microsoft.com/office/drawing/2014/main" id="{1E15BCA2-2420-4C53-ADE9-40FBAC2384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4" name="Freeform 35">
              <a:extLst>
                <a:ext uri="{FF2B5EF4-FFF2-40B4-BE49-F238E27FC236}">
                  <a16:creationId xmlns:a16="http://schemas.microsoft.com/office/drawing/2014/main" id="{73D5FBF4-7129-4C51-B603-E3BC3341951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5" name="Freeform 36">
              <a:extLst>
                <a:ext uri="{FF2B5EF4-FFF2-40B4-BE49-F238E27FC236}">
                  <a16:creationId xmlns:a16="http://schemas.microsoft.com/office/drawing/2014/main" id="{0165B164-CE2A-494C-88FC-507232B37C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6" name="Freeform 37">
              <a:extLst>
                <a:ext uri="{FF2B5EF4-FFF2-40B4-BE49-F238E27FC236}">
                  <a16:creationId xmlns:a16="http://schemas.microsoft.com/office/drawing/2014/main" id="{87F127E5-B10B-4D18-BCF0-E7C3C7F401E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7" name="Freeform 38">
              <a:extLst>
                <a:ext uri="{FF2B5EF4-FFF2-40B4-BE49-F238E27FC236}">
                  <a16:creationId xmlns:a16="http://schemas.microsoft.com/office/drawing/2014/main" id="{FC692D59-F28D-4E42-B435-225F2C6CFA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9" name="Rectangle 68">
            <a:extLst>
              <a:ext uri="{FF2B5EF4-FFF2-40B4-BE49-F238E27FC236}">
                <a16:creationId xmlns:a16="http://schemas.microsoft.com/office/drawing/2014/main" id="{1996130F-9AB5-4DE9-8574-3AF891C5C1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 name="Freeform 6">
            <a:extLst>
              <a:ext uri="{FF2B5EF4-FFF2-40B4-BE49-F238E27FC236}">
                <a16:creationId xmlns:a16="http://schemas.microsoft.com/office/drawing/2014/main" id="{3623DEAC-F39C-45D6-86DC-1033F64295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36" name="Picture 35">
            <a:extLst>
              <a:ext uri="{FF2B5EF4-FFF2-40B4-BE49-F238E27FC236}">
                <a16:creationId xmlns:a16="http://schemas.microsoft.com/office/drawing/2014/main" id="{5C965D4E-03A7-49A1-8A03-8AF48457E26B}"/>
              </a:ext>
            </a:extLst>
          </p:cNvPr>
          <p:cNvPicPr/>
          <p:nvPr/>
        </p:nvPicPr>
        <p:blipFill>
          <a:blip r:embed="rId3">
            <a:clrChange>
              <a:clrFrom>
                <a:srgbClr val="FFFFFF"/>
              </a:clrFrom>
              <a:clrTo>
                <a:srgbClr val="FFFFFF">
                  <a:alpha val="0"/>
                </a:srgbClr>
              </a:clrTo>
            </a:clrChange>
          </a:blip>
          <a:stretch>
            <a:fillRect/>
          </a:stretch>
        </p:blipFill>
        <p:spPr>
          <a:xfrm>
            <a:off x="2589212" y="634963"/>
            <a:ext cx="6394447" cy="3854971"/>
          </a:xfrm>
          <a:prstGeom prst="rect">
            <a:avLst/>
          </a:prstGeom>
        </p:spPr>
      </p:pic>
      <p:sp>
        <p:nvSpPr>
          <p:cNvPr id="2" name="Title 1">
            <a:extLst>
              <a:ext uri="{FF2B5EF4-FFF2-40B4-BE49-F238E27FC236}">
                <a16:creationId xmlns:a16="http://schemas.microsoft.com/office/drawing/2014/main" id="{48BBFA1F-D409-495F-A6C9-E955CCE0C83C}"/>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dirty="0"/>
              <a:t>Number of Animals in Shelter</a:t>
            </a:r>
          </a:p>
        </p:txBody>
      </p:sp>
    </p:spTree>
    <p:extLst>
      <p:ext uri="{BB962C8B-B14F-4D97-AF65-F5344CB8AC3E}">
        <p14:creationId xmlns:p14="http://schemas.microsoft.com/office/powerpoint/2010/main" val="210933927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358</TotalTime>
  <Words>1847</Words>
  <Application>Microsoft Office PowerPoint</Application>
  <PresentationFormat>Widescreen</PresentationFormat>
  <Paragraphs>276</Paragraphs>
  <Slides>53</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Century Gothic</vt:lpstr>
      <vt:lpstr>Wingdings 3</vt:lpstr>
      <vt:lpstr>Wisp</vt:lpstr>
      <vt:lpstr>Animal Shelter Outcomes</vt:lpstr>
      <vt:lpstr>Overview</vt:lpstr>
      <vt:lpstr>Motivation</vt:lpstr>
      <vt:lpstr>Research Questions</vt:lpstr>
      <vt:lpstr>Importance</vt:lpstr>
      <vt:lpstr>Data</vt:lpstr>
      <vt:lpstr>Data Overview – Raw Data</vt:lpstr>
      <vt:lpstr>Data Overview – Calculated Fields</vt:lpstr>
      <vt:lpstr>Number of Animals in Shelter</vt:lpstr>
      <vt:lpstr>Time in Shelter (Days)</vt:lpstr>
      <vt:lpstr>Age Upon Outcome (Years)</vt:lpstr>
      <vt:lpstr>Animal Type</vt:lpstr>
      <vt:lpstr>Breeds and Color</vt:lpstr>
      <vt:lpstr>Animal Sex on Outcome</vt:lpstr>
      <vt:lpstr>Intake Type and Condition</vt:lpstr>
      <vt:lpstr>Outcome Types</vt:lpstr>
      <vt:lpstr>Outcome Types Comparison</vt:lpstr>
      <vt:lpstr>Analysis</vt:lpstr>
      <vt:lpstr>Association Rules</vt:lpstr>
      <vt:lpstr>Association Rules</vt:lpstr>
      <vt:lpstr>Linear Regression</vt:lpstr>
      <vt:lpstr>Linear Regression – Preliminary Analysis</vt:lpstr>
      <vt:lpstr>Linear Regression – Model Output</vt:lpstr>
      <vt:lpstr>Linear Regression</vt:lpstr>
      <vt:lpstr>Linear Regression – Model Evaluation</vt:lpstr>
      <vt:lpstr>Linear Regression – Conclusions</vt:lpstr>
      <vt:lpstr>Logistic Regression</vt:lpstr>
      <vt:lpstr>Logistic Regression – Preliminary Analysis</vt:lpstr>
      <vt:lpstr>Logistic Regression – Model Output</vt:lpstr>
      <vt:lpstr>Logistic Regression – Model Evaluation</vt:lpstr>
      <vt:lpstr>Logistic Regression – Conclusions</vt:lpstr>
      <vt:lpstr>Logistic Regression – Preliminary Analysis</vt:lpstr>
      <vt:lpstr>Logistic Regression – Model Output</vt:lpstr>
      <vt:lpstr>Logistic Regression – Model Evaluation</vt:lpstr>
      <vt:lpstr>Logistic Regression – Conclusions</vt:lpstr>
      <vt:lpstr>Decision Tree</vt:lpstr>
      <vt:lpstr>Decision Tree – Important Predictors</vt:lpstr>
      <vt:lpstr>Decision Tree – Model Output</vt:lpstr>
      <vt:lpstr>Decision Tree – Model Evaluation</vt:lpstr>
      <vt:lpstr>Linear Regression</vt:lpstr>
      <vt:lpstr>Linear Regression – Preliminary Analysis</vt:lpstr>
      <vt:lpstr>Linear Regression – Model Output</vt:lpstr>
      <vt:lpstr>Linear Regression – Model Evaluation</vt:lpstr>
      <vt:lpstr>Linear Regression – Model Output</vt:lpstr>
      <vt:lpstr>Linear Regression</vt:lpstr>
      <vt:lpstr>Linear Regression – Model Output</vt:lpstr>
      <vt:lpstr>Linear Regression</vt:lpstr>
      <vt:lpstr>Linear Regression – Model Output</vt:lpstr>
      <vt:lpstr>Linear Regression – Model Evaluation</vt:lpstr>
      <vt:lpstr>Linear Regression – Model Evaluation</vt:lpstr>
      <vt:lpstr>Other Analyses Used</vt:lpstr>
      <vt:lpstr>Impactful Findings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Shelter Outcomes</dc:title>
  <dc:creator>Liz Beaver</dc:creator>
  <cp:lastModifiedBy>Liz Beaver</cp:lastModifiedBy>
  <cp:revision>280</cp:revision>
  <dcterms:created xsi:type="dcterms:W3CDTF">2018-05-25T06:23:39Z</dcterms:created>
  <dcterms:modified xsi:type="dcterms:W3CDTF">2018-05-30T00:09:31Z</dcterms:modified>
</cp:coreProperties>
</file>